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6" r:id="rId3"/>
    <p:sldId id="283" r:id="rId4"/>
    <p:sldId id="257" r:id="rId5"/>
    <p:sldId id="277" r:id="rId6"/>
    <p:sldId id="262" r:id="rId7"/>
    <p:sldId id="263" r:id="rId8"/>
    <p:sldId id="264" r:id="rId9"/>
    <p:sldId id="284" r:id="rId10"/>
    <p:sldId id="259" r:id="rId11"/>
    <p:sldId id="265" r:id="rId12"/>
    <p:sldId id="285" r:id="rId13"/>
    <p:sldId id="267" r:id="rId14"/>
    <p:sldId id="260" r:id="rId15"/>
    <p:sldId id="280" r:id="rId16"/>
    <p:sldId id="28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070D-2ED5-4686-95C2-7B71E4E9B6D5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008-E0C7-470E-BCDF-AC9990D8E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509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070D-2ED5-4686-95C2-7B71E4E9B6D5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008-E0C7-470E-BCDF-AC9990D8E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334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070D-2ED5-4686-95C2-7B71E4E9B6D5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008-E0C7-470E-BCDF-AC9990D8E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18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070D-2ED5-4686-95C2-7B71E4E9B6D5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008-E0C7-470E-BCDF-AC9990D8E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03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070D-2ED5-4686-95C2-7B71E4E9B6D5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008-E0C7-470E-BCDF-AC9990D8E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45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070D-2ED5-4686-95C2-7B71E4E9B6D5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008-E0C7-470E-BCDF-AC9990D8E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12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070D-2ED5-4686-95C2-7B71E4E9B6D5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008-E0C7-470E-BCDF-AC9990D8E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63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070D-2ED5-4686-95C2-7B71E4E9B6D5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008-E0C7-470E-BCDF-AC9990D8E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962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070D-2ED5-4686-95C2-7B71E4E9B6D5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008-E0C7-470E-BCDF-AC9990D8E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054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070D-2ED5-4686-95C2-7B71E4E9B6D5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008-E0C7-470E-BCDF-AC9990D8E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82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0070D-2ED5-4686-95C2-7B71E4E9B6D5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008-E0C7-470E-BCDF-AC9990D8E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4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0070D-2ED5-4686-95C2-7B71E4E9B6D5}" type="datetimeFigureOut">
              <a:rPr lang="en-GB" smtClean="0"/>
              <a:t>09/12/2014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C008-E0C7-470E-BCDF-AC9990D8E8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60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Behaviour and social media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05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Word of mouth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the 1950s, Katz and </a:t>
            </a:r>
            <a:r>
              <a:rPr lang="en-GB" dirty="0" err="1" smtClean="0"/>
              <a:t>Lazarsfeld</a:t>
            </a:r>
            <a:r>
              <a:rPr lang="en-GB" dirty="0" smtClean="0"/>
              <a:t> developed a two-step flow model</a:t>
            </a:r>
          </a:p>
          <a:p>
            <a:r>
              <a:rPr lang="en-GB" dirty="0" smtClean="0"/>
              <a:t>Their research showed that information is filtered through ‘opinion leaders’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011270" y="4013448"/>
            <a:ext cx="33843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2111569" y="5615009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2183577" y="5173960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2651230" y="5605591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3356538" y="5344743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3875021" y="5591055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3230161" y="563662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565630" y="5836494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504419" y="5507142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048454" y="5853844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6093241" y="5389567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5953943" y="5840451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5704529" y="5591055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6237257" y="5591055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4654896" y="5840451"/>
            <a:ext cx="144016" cy="144016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2651230" y="4733528"/>
            <a:ext cx="689992" cy="6648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709646" y="4764197"/>
            <a:ext cx="366355" cy="77880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919482" y="4764197"/>
            <a:ext cx="200980" cy="76938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819582" y="4764197"/>
            <a:ext cx="72008" cy="65255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2335977" y="5326359"/>
            <a:ext cx="245858" cy="249687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3463788" y="5549788"/>
            <a:ext cx="245858" cy="249687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758761" y="5595029"/>
            <a:ext cx="245858" cy="249687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5895073" y="5552755"/>
            <a:ext cx="245858" cy="249687"/>
          </a:xfrm>
          <a:prstGeom prst="ellipse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250825" y="6165850"/>
            <a:ext cx="333136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0" dirty="0" smtClean="0"/>
              <a:t>(Katz and </a:t>
            </a:r>
            <a:r>
              <a:rPr lang="en-GB" altLang="en-US" sz="2000" b="0" dirty="0" err="1" smtClean="0"/>
              <a:t>Lazarsfeld</a:t>
            </a:r>
            <a:r>
              <a:rPr lang="en-GB" altLang="en-US" sz="2000" b="0" dirty="0" smtClean="0"/>
              <a:t>, 1955)</a:t>
            </a:r>
            <a:endParaRPr lang="en-GB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66475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Word of mouth advertising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Adopters seek ‘consensual validation’</a:t>
            </a:r>
          </a:p>
          <a:p>
            <a:r>
              <a:rPr lang="en-GB" dirty="0" smtClean="0"/>
              <a:t>Opinion leaders are only relevant for specific fields</a:t>
            </a:r>
          </a:p>
          <a:p>
            <a:r>
              <a:rPr lang="en-GB" dirty="0"/>
              <a:t>Important members of the network need to be ‘notified’ of the message</a:t>
            </a:r>
          </a:p>
          <a:p>
            <a:endParaRPr lang="en-GB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0825" y="6165850"/>
            <a:ext cx="18646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0" dirty="0" smtClean="0"/>
              <a:t>(Brooks, 1957)</a:t>
            </a:r>
            <a:endParaRPr lang="en-GB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99433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People share messages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75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Word of mouth online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Word of mouth referrals have longer effects than traditional marketing</a:t>
            </a:r>
          </a:p>
          <a:p>
            <a:r>
              <a:rPr lang="en-GB" dirty="0" smtClean="0"/>
              <a:t>Word of mouth has higher ‘response elasticity’</a:t>
            </a:r>
          </a:p>
          <a:p>
            <a:pPr lvl="1"/>
            <a:r>
              <a:rPr lang="en-GB" dirty="0" smtClean="0"/>
              <a:t>20 times higher than ‘marketing events’</a:t>
            </a:r>
          </a:p>
          <a:p>
            <a:pPr lvl="1"/>
            <a:r>
              <a:rPr lang="en-GB" dirty="0" smtClean="0"/>
              <a:t>30 times higher than ‘media appearances’</a:t>
            </a:r>
            <a:endParaRPr lang="en-GB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0825" y="6165850"/>
            <a:ext cx="433195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0" dirty="0" smtClean="0"/>
              <a:t>(</a:t>
            </a:r>
            <a:r>
              <a:rPr lang="en-GB" altLang="en-US" sz="2000" b="0" dirty="0" err="1" smtClean="0"/>
              <a:t>Trusov</a:t>
            </a:r>
            <a:r>
              <a:rPr lang="en-GB" altLang="en-US" sz="2000" b="0" dirty="0" smtClean="0"/>
              <a:t>, Bucklin and </a:t>
            </a:r>
            <a:r>
              <a:rPr lang="en-GB" altLang="en-US" sz="2000" b="0" dirty="0" err="1" smtClean="0"/>
              <a:t>Pauwels</a:t>
            </a:r>
            <a:r>
              <a:rPr lang="en-GB" altLang="en-US" sz="2000" b="0" dirty="0" smtClean="0"/>
              <a:t>, 2009)</a:t>
            </a:r>
            <a:endParaRPr lang="en-GB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29830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messages spread?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GB" dirty="0" smtClean="0"/>
              <a:t>Berger and Milkman (2012) examined sharing of 7,000 </a:t>
            </a:r>
            <a:r>
              <a:rPr lang="en-GB" i="1" dirty="0" smtClean="0"/>
              <a:t>New York Times </a:t>
            </a:r>
            <a:r>
              <a:rPr lang="en-GB" dirty="0" smtClean="0"/>
              <a:t>articles</a:t>
            </a:r>
          </a:p>
          <a:p>
            <a:r>
              <a:rPr lang="en-GB" dirty="0" smtClean="0"/>
              <a:t>Valence: Positive content is more viral than negative</a:t>
            </a:r>
          </a:p>
        </p:txBody>
      </p:sp>
    </p:spTree>
    <p:extLst>
      <p:ext uri="{BB962C8B-B14F-4D97-AF65-F5344CB8AC3E}">
        <p14:creationId xmlns:p14="http://schemas.microsoft.com/office/powerpoint/2010/main" val="100601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messages spread?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en-GB" dirty="0" smtClean="0"/>
              <a:t>Physiological arousal boosts this.</a:t>
            </a:r>
          </a:p>
          <a:p>
            <a:pPr lvl="1"/>
            <a:r>
              <a:rPr lang="en-GB" dirty="0" smtClean="0"/>
              <a:t>Positive (e.g. awe)</a:t>
            </a:r>
          </a:p>
          <a:p>
            <a:pPr lvl="1"/>
            <a:r>
              <a:rPr lang="en-GB" dirty="0" smtClean="0"/>
              <a:t>Negative (e.g. anger)</a:t>
            </a:r>
          </a:p>
          <a:p>
            <a:r>
              <a:rPr lang="en-GB" dirty="0" smtClean="0"/>
              <a:t>Even when you control for presentation, level of surprise or usefulness </a:t>
            </a:r>
          </a:p>
          <a:p>
            <a:r>
              <a:rPr lang="en-GB" dirty="0" smtClean="0"/>
              <a:t>Marketers should appeal to emotion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782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media: an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People choose to use social media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They form networks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They share messages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481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media: an 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People choose to use social media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They form networks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They share messages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49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People choose social </a:t>
            </a:r>
            <a:r>
              <a:rPr lang="en-GB" dirty="0"/>
              <a:t>media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06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people choose media?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An audience ‘actively’ chooses media</a:t>
            </a:r>
          </a:p>
          <a:p>
            <a:r>
              <a:rPr lang="en-GB" dirty="0" smtClean="0"/>
              <a:t>There are various social factors that may create a need for media use</a:t>
            </a:r>
            <a:r>
              <a:rPr lang="en-GB" dirty="0" smtClean="0"/>
              <a:t>:</a:t>
            </a:r>
          </a:p>
          <a:p>
            <a:pPr marL="971550" lvl="1" indent="-571500"/>
            <a:r>
              <a:rPr lang="en-GB" dirty="0"/>
              <a:t>Easing tension and conflict</a:t>
            </a:r>
          </a:p>
          <a:p>
            <a:pPr marL="971550" lvl="1" indent="-571500"/>
            <a:r>
              <a:rPr lang="en-GB" dirty="0"/>
              <a:t>Providing information to solve a problem</a:t>
            </a:r>
          </a:p>
          <a:p>
            <a:pPr marL="971550" lvl="1" indent="-571500"/>
            <a:r>
              <a:rPr lang="en-GB" dirty="0"/>
              <a:t>Substituting poverty in real life</a:t>
            </a:r>
          </a:p>
          <a:p>
            <a:pPr marL="971550" lvl="1" indent="-571500"/>
            <a:r>
              <a:rPr lang="en-GB" dirty="0"/>
              <a:t>Affirming values</a:t>
            </a:r>
          </a:p>
          <a:p>
            <a:pPr marL="971550" lvl="1" indent="-571500"/>
            <a:r>
              <a:rPr lang="en-GB" dirty="0"/>
              <a:t>Providing </a:t>
            </a:r>
            <a:r>
              <a:rPr lang="en-GB" dirty="0" smtClean="0"/>
              <a:t>familiarity</a:t>
            </a:r>
            <a:endParaRPr lang="en-GB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0825" y="6165850"/>
            <a:ext cx="42562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0" dirty="0" smtClean="0"/>
              <a:t>(Katz, </a:t>
            </a:r>
            <a:r>
              <a:rPr lang="en-GB" altLang="en-US" sz="2000" b="0" dirty="0" err="1" smtClean="0"/>
              <a:t>Blumler</a:t>
            </a:r>
            <a:r>
              <a:rPr lang="en-GB" altLang="en-US" sz="2000" b="0" dirty="0" smtClean="0"/>
              <a:t> and </a:t>
            </a:r>
            <a:r>
              <a:rPr lang="en-GB" altLang="en-US" sz="2000" b="0" dirty="0" err="1" smtClean="0"/>
              <a:t>Gurevitch</a:t>
            </a:r>
            <a:r>
              <a:rPr lang="en-GB" altLang="en-US" sz="2000" b="0" dirty="0" smtClean="0"/>
              <a:t>, 1974)</a:t>
            </a:r>
            <a:endParaRPr lang="en-GB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17786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Individual needs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 social factors lead to specific individual needs.  These can be summarised as:</a:t>
            </a:r>
          </a:p>
          <a:p>
            <a:pPr lvl="1"/>
            <a:r>
              <a:rPr lang="en-GB" dirty="0" smtClean="0"/>
              <a:t>Provision of a diversion</a:t>
            </a:r>
          </a:p>
          <a:p>
            <a:pPr lvl="1"/>
            <a:r>
              <a:rPr lang="en-GB" dirty="0" smtClean="0"/>
              <a:t>Provision of a personal relationship</a:t>
            </a:r>
          </a:p>
          <a:p>
            <a:pPr lvl="1"/>
            <a:r>
              <a:rPr lang="en-GB" dirty="0" smtClean="0"/>
              <a:t>An alignment with personal identity</a:t>
            </a:r>
          </a:p>
          <a:p>
            <a:pPr lvl="1"/>
            <a:r>
              <a:rPr lang="en-GB" dirty="0" smtClean="0"/>
              <a:t>Enabling surveillance of the world</a:t>
            </a:r>
            <a:endParaRPr lang="en-GB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0825" y="6165850"/>
            <a:ext cx="79880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0" dirty="0" smtClean="0"/>
              <a:t>(</a:t>
            </a:r>
            <a:r>
              <a:rPr lang="en-GB" altLang="en-US" sz="2000" b="0" dirty="0" err="1" smtClean="0"/>
              <a:t>McQuail</a:t>
            </a:r>
            <a:r>
              <a:rPr lang="en-GB" altLang="en-US" sz="2000" b="0" dirty="0" smtClean="0"/>
              <a:t>, </a:t>
            </a:r>
            <a:r>
              <a:rPr lang="en-GB" altLang="en-US" sz="2000" b="0" dirty="0" err="1" smtClean="0"/>
              <a:t>Blumler</a:t>
            </a:r>
            <a:r>
              <a:rPr lang="en-GB" altLang="en-US" sz="2000" b="0" dirty="0" smtClean="0"/>
              <a:t> and Brown [in Katz, </a:t>
            </a:r>
            <a:r>
              <a:rPr lang="en-GB" altLang="en-US" sz="2000" b="0" dirty="0" err="1" smtClean="0"/>
              <a:t>Blumler</a:t>
            </a:r>
            <a:r>
              <a:rPr lang="en-GB" altLang="en-US" sz="2000" b="0" dirty="0" smtClean="0"/>
              <a:t> and </a:t>
            </a:r>
            <a:r>
              <a:rPr lang="en-GB" altLang="en-US" sz="2000" b="0" dirty="0" err="1" smtClean="0"/>
              <a:t>Gurevitch</a:t>
            </a:r>
            <a:r>
              <a:rPr lang="en-GB" altLang="en-US" sz="2000" b="0" dirty="0" smtClean="0"/>
              <a:t>], 1974)</a:t>
            </a:r>
            <a:endParaRPr lang="en-GB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47289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569647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Why </a:t>
            </a:r>
            <a:r>
              <a:rPr lang="en-GB" b="1" u="sng" dirty="0" smtClean="0"/>
              <a:t>the majority</a:t>
            </a:r>
            <a:r>
              <a:rPr lang="en-GB" dirty="0" smtClean="0"/>
              <a:t> choose social media?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Social interaction – 88 per cent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dirty="0" smtClean="0"/>
              <a:t>Family and friends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dirty="0" smtClean="0"/>
              <a:t>Make new contacts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Information seeking – 80 per cent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dirty="0" smtClean="0"/>
              <a:t>Sales, deals, products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dirty="0" smtClean="0"/>
              <a:t>Information on people (birthdays, parties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Pass the time – 76 per cent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0825" y="6165850"/>
            <a:ext cx="34483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0" dirty="0" smtClean="0"/>
              <a:t>(Whiting and Williams, 2013)</a:t>
            </a:r>
            <a:endParaRPr lang="en-GB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8801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Information sharing – 40 per cent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dirty="0" smtClean="0"/>
              <a:t>Post updates/photos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dirty="0" smtClean="0"/>
              <a:t>Marketing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Surveillance/knowledge about others – 32 per cent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GB" dirty="0" smtClean="0"/>
              <a:t>‘Watching’ others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0825" y="6165850"/>
            <a:ext cx="34483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0" dirty="0" smtClean="0"/>
              <a:t>(Whiting and Williams, 2013)</a:t>
            </a:r>
            <a:endParaRPr lang="en-GB" altLang="en-US" sz="2000" b="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0825" y="274638"/>
            <a:ext cx="856964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Why </a:t>
            </a:r>
            <a:r>
              <a:rPr lang="en-GB" b="1" u="sng" dirty="0" smtClean="0"/>
              <a:t>a minority</a:t>
            </a:r>
            <a:r>
              <a:rPr lang="en-GB" dirty="0" smtClean="0"/>
              <a:t> choose social media?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484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do people use Twitter?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Surveyed more than 300 Twitter users</a:t>
            </a:r>
          </a:p>
          <a:p>
            <a:r>
              <a:rPr lang="en-GB" dirty="0" smtClean="0"/>
              <a:t>Twitter users are gratifying a sense of ‘camaraderie’ – referred to as ‘connection’</a:t>
            </a:r>
          </a:p>
          <a:p>
            <a:pPr lvl="1"/>
            <a:r>
              <a:rPr lang="en-GB" dirty="0" smtClean="0"/>
              <a:t>Gratification is increased with length of time and volume of use</a:t>
            </a:r>
          </a:p>
          <a:p>
            <a:pPr lvl="1"/>
            <a:r>
              <a:rPr lang="en-GB" dirty="0"/>
              <a:t>Tweeting or replying is </a:t>
            </a:r>
            <a:r>
              <a:rPr lang="en-GB" dirty="0" smtClean="0"/>
              <a:t>especially gratifying</a:t>
            </a:r>
          </a:p>
          <a:p>
            <a:pPr lvl="1"/>
            <a:r>
              <a:rPr lang="en-GB" dirty="0" smtClean="0"/>
              <a:t>Controlling for demographic variables does not effect this relationship</a:t>
            </a:r>
            <a:endParaRPr lang="en-GB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0825" y="6165850"/>
            <a:ext cx="16802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b="0" dirty="0" smtClean="0"/>
              <a:t>(Chen, 2010)</a:t>
            </a:r>
            <a:endParaRPr lang="en-GB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185661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People form networks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487</Words>
  <Application>Microsoft Office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Behaviour and social media</vt:lpstr>
      <vt:lpstr>Social media: an overview</vt:lpstr>
      <vt:lpstr>People choose social media</vt:lpstr>
      <vt:lpstr>Why do people choose media?</vt:lpstr>
      <vt:lpstr>Individual needs</vt:lpstr>
      <vt:lpstr>Why the majority choose social media?</vt:lpstr>
      <vt:lpstr>PowerPoint Presentation</vt:lpstr>
      <vt:lpstr>Why do people use Twitter?</vt:lpstr>
      <vt:lpstr>People form networks</vt:lpstr>
      <vt:lpstr>Word of mouth</vt:lpstr>
      <vt:lpstr>Word of mouth advertising</vt:lpstr>
      <vt:lpstr>People share messages</vt:lpstr>
      <vt:lpstr>Word of mouth online</vt:lpstr>
      <vt:lpstr>Which messages spread?</vt:lpstr>
      <vt:lpstr>Which messages spread?</vt:lpstr>
      <vt:lpstr>Social media: an overview</vt:lpstr>
    </vt:vector>
  </TitlesOfParts>
  <Company>University of the West of England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do people choose media?</dc:title>
  <dc:creator>Tom Bowden-Green</dc:creator>
  <cp:lastModifiedBy>Tom Bowden-Green</cp:lastModifiedBy>
  <cp:revision>25</cp:revision>
  <dcterms:created xsi:type="dcterms:W3CDTF">2014-11-19T11:11:05Z</dcterms:created>
  <dcterms:modified xsi:type="dcterms:W3CDTF">2014-12-09T12:05:26Z</dcterms:modified>
</cp:coreProperties>
</file>