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1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  <p:sldMasterId id="2147483688" r:id="rId2"/>
  </p:sldMasterIdLst>
  <p:notesMasterIdLst>
    <p:notesMasterId r:id="rId34"/>
  </p:notesMasterIdLst>
  <p:handoutMasterIdLst>
    <p:handoutMasterId r:id="rId35"/>
  </p:handoutMasterIdLst>
  <p:sldIdLst>
    <p:sldId id="256" r:id="rId3"/>
    <p:sldId id="258" r:id="rId4"/>
    <p:sldId id="7235" r:id="rId5"/>
    <p:sldId id="259" r:id="rId6"/>
    <p:sldId id="260" r:id="rId7"/>
    <p:sldId id="261" r:id="rId8"/>
    <p:sldId id="262" r:id="rId9"/>
    <p:sldId id="263" r:id="rId10"/>
    <p:sldId id="7234" r:id="rId11"/>
    <p:sldId id="7236" r:id="rId12"/>
    <p:sldId id="7244" r:id="rId13"/>
    <p:sldId id="7254" r:id="rId14"/>
    <p:sldId id="7238" r:id="rId15"/>
    <p:sldId id="7242" r:id="rId16"/>
    <p:sldId id="7241" r:id="rId17"/>
    <p:sldId id="7263" r:id="rId18"/>
    <p:sldId id="7264" r:id="rId19"/>
    <p:sldId id="7265" r:id="rId20"/>
    <p:sldId id="7266" r:id="rId21"/>
    <p:sldId id="7267" r:id="rId22"/>
    <p:sldId id="7268" r:id="rId23"/>
    <p:sldId id="7269" r:id="rId24"/>
    <p:sldId id="7270" r:id="rId25"/>
    <p:sldId id="7271" r:id="rId26"/>
    <p:sldId id="7272" r:id="rId27"/>
    <p:sldId id="7246" r:id="rId28"/>
    <p:sldId id="7249" r:id="rId29"/>
    <p:sldId id="7250" r:id="rId30"/>
    <p:sldId id="7251" r:id="rId31"/>
    <p:sldId id="7243" r:id="rId32"/>
    <p:sldId id="724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2C3A"/>
    <a:srgbClr val="45302C"/>
    <a:srgbClr val="212C3A"/>
    <a:srgbClr val="121A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09"/>
    <p:restoredTop sz="94708"/>
  </p:normalViewPr>
  <p:slideViewPr>
    <p:cSldViewPr snapToGrid="0">
      <p:cViewPr varScale="1">
        <p:scale>
          <a:sx n="118" d="100"/>
          <a:sy n="118" d="100"/>
        </p:scale>
        <p:origin x="56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4" d="100"/>
          <a:sy n="94" d="100"/>
        </p:scale>
        <p:origin x="3184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8ABCDC7-319D-C5A8-2741-29AA71E3BB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C94E0F-EA72-C72C-59B4-EE52DA40B68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C3C3CB-5DB2-6747-8F09-8F314F3916AC}" type="datetimeFigureOut">
              <a:rPr lang="en-GB" smtClean="0"/>
              <a:t>13/12/2023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71C16A-7D53-81ED-A85A-71945E025F6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8FF45E-859D-CCD5-3105-7BCACCA732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96C21B-15AC-A74B-8DA5-1DF7946C7E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7002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08:34:18.217"/>
    </inkml:context>
    <inkml:brush xml:id="br0">
      <inkml:brushProperty name="width" value="0.02646" units="cm"/>
      <inkml:brushProperty name="height" value="0.02646" units="cm"/>
      <inkml:brushProperty name="color" value="#3E3E3E"/>
      <inkml:brushProperty name="transparency" value="133"/>
    </inkml:brush>
  </inkml:definitions>
  <inkml:trace contextRef="#ctx0" brushRef="#br0">0 0 24575,'43'16'0,"-30"-8"0,26 13 0,-39-13 0,0-2 0,1 0 0,0-2 0,3 2 0,3 0 0,1 2 0,0 0 0,0-1 0,-3-1 0,0-2 0,-2-1 0,-1-2 0,0 1 0,-1-1 0,1 1 0,1 2 0,1-1 0,1 2 0,-1 0 0,-1 0 0,0-1 0,-1 1 0,-1-2 0,0-1 0,-1 2 0,0-1 0,0 1 0,0-1 0,0 2 0,0-1 0,0 0 0,0 1 0,2-2 0,-1-1 0,2-2 0,1 0 0,2 2 0,1 0 0,0-1 0,0 1 0,0-2 0,-1 0 0,-1 0 0,0 0 0,0 0 0,-1 0 0,1 0 0,5-1 0,5-1 0,6 0 0,4 0 0,-2 1 0,-3 1 0,-4 0 0,-4 0 0,-4 0 0,-3-1 0,-1-1 0,0 1 0,-1-2 0,0 2 0,-1-2 0,0 0 0,1 0 0,6 0 0,5-1 0,7-1 0,4-1 0,-3 0 0,-3 1 0,-5 2 0,-3 1 0,-3 1 0,-3 1 0,-1 0 0,3-1 0,6-1 0,7-2 0,5 0 0,0-1 0,-3 0 0,-5 2 0,-5 2 0,-5 1 0,-3 2 0,-1 2 0,3 3 0,0 0 0,3 2 0,0-1 0,-2-1 0,0 0 0,0-1 0,-1 2 0,1 0 0,0 0 0,-1 0 0,-1 0 0,-1 0 0,2-2 0,0 1 0,2-1 0,0 0 0,-3-1 0,-1 0 0,-1-1 0,0 0 0,0-1 0,1 2 0,3-1 0,0 1 0,0 0 0,-1 0 0,-2-2 0,-1-1 0,0-2 0,0 0 0,2 2 0,4 3 0,4 2 0,3 2 0,0 1 0,-3-2 0,-3-1 0,-1-2 0,-1-2 0,-1-1 0,0 1 0,1 2 0,1 1 0,-1 1 0,-2-2 0,-3-1 0,-1 1 0,-2-2 0,0 1 0,-1-1 0,-1-1 0,4-1 0,7 0 0,9 3 0,4 1 0,5 3 0,-3-3 0,-4-1 0,-4-2 0,-5-1 0,-3 1 0,1 0 0,3 1 0,1-1 0,-1 0 0,1 0 0,-4 0 0,-3-1 0,-1 1 0,2 0 0,4 0 0,5 1 0,3 1 0,-3 0 0,-2-1 0,-3-2 0,-4 1 0,-1-1 0,-1 1 0,-2 0 0,5-1 0,6 3 0,5 1 0,5 2 0,-1-1 0,-5 0 0,-2-3 0,-7 0 0,-3 0 0,-2-2 0,-1 2 0,0 0 0,2 3 0,4 2 0,1 1 0,1 1 0,0-1 0,-2 0 0,-2-2 0,0 0 0,-2-2 0,1 2 0,3 2 0,3 1 0,4 3 0,0 0 0,0-1 0,-2-1 0,-3-3 0,-1 0 0,-1 1 0,0 0 0,1 1 0,-2-2 0,-1-2 0,-3-3 0,-1 1 0,0 2 0,2 4 0,4 5 0,3 2 0,2 2 0,-1-1 0,-2-3 0,-1-3 0,-1-1 0,-2-2 0,0 1 0,-1-1 0,0 1 0,1 0 0,3 1 0,1 1 0,0 0 0,-1 0 0,-1-1 0,-4-3 0,-3-2 0,0-2 0,-2 0 0,0 0 0,3 3 0,2 4 0,0 3 0,0 1 0,-2-3 0,0-1 0,-2-2 0,-1 0 0,1 1 0,1-1 0,-1 0 0,2 0 0,-1-1 0,-1 1 0,1 0 0,-2-2 0,3 0 0,2 3 0,2 3 0,3 4 0,0 3 0,1-1 0,2 0 0,0-3 0,4-1 0,0-2 0,0-1 0,0-1 0,-5-2 0,-2-1 0,-4-2 0,0-2 0,-2 0 0,0 2 0,2 1 0,0 2 0,0 0 0,-2 0 0,-1 0 0,1 0 0,-1 0 0,-2 0 0,2 0 0,-2-1 0,1-3 0,-1-21 0,-1 8 0,0-5 0,3 31 0,0 6 0,4 9 0,-1-11 0,0-4 0,-2-6 0,-2-1 0,0-3 0,-2-2 0,0 0 0,0 0 0,2 1 0,1 2 0,0 1 0,3 3 0,0 2 0,0 3 0,3 2 0,-1-1 0,1 1 0,-1-2 0,-1-1 0,1-1 0,1 0 0,1 3 0,0 0 0,0 1 0,-1-2 0,0 0 0,0 0 0,-3 0 0,1 3 0,-2-1 0,0-2 0,-2 2 0,0-2 0,-1-3 0,-1-1 0,1-6 0,-2-1 0,0 4 0,0 5 0,0 5 0,0 4 0,0-2 0,0-4 0,0-4 0,0-4 0,0-5 0,1-2 0,3-4 0,3-2 0,4-3 0,-1 5 0,-2 7 0,-5 11 0,-2 7 0,1 1 0,2 1 0,1 0 0,2 0 0,-1 0 0,-3-3 0,0-5 0,-2-4 0,1-3 0,0-1 0,0 0 0,1 3 0,0 2 0,-2 1 0,1 0 0,-2-1 0,0-2 0,0 0 0,0 0 0,0-1 0,0 1 0,0 3 0,0 4 0,0 7 0,0 7 0,-2 7 0,0 4 0,0 1 0,0-4 0,-1-6 0,1-9 0,0-7 0,1-5 0,1-7 0,0-1 0,0-5 0,0-2 0,1-9 0,7-5 0,4-5 0,0 9 0,-3 10 0,-8 16 0,-1 7 0,0 5 0,0-4 0,2 2 0,0-1 0,-1-1 0,2 1 0,-1-3 0,2 2 0,-1 1 0,1 5 0,0-1 0,-2-2 0,1-5 0,-1-7 0,-1-5 0,1-1 0,-2-3 0,0 3 0,0 3 0,0 3 0,0 3 0,0 3 0,0-1 0,0 1 0,0 4 0,0 3 0,-1 6 0,-1-2 0,-1-5 0,-1-9 0,2-3 0,-1-5 0,1-2 0,1-2 0,-1-4 0,2-13 0,4-6 0,4-9 0,2 9 0,-3 15 0,-6 14 0,-7 13 0,-5 8 0,-2 2 0,-3 4 0,4 1 0,3-2 0,1 1 0,3-2 0,0-3 0,-1 4 0,-1 2 0,-1 1 0,0-3 0,3-12 0,1-9 0,1-6 0,0-1 0,-1-2 0,-2 2 0,0 5 0,-2 3 0,2 1 0,1-3 0,1-4 0,1-2 0,0-2 0,2-2 0,3-3 0,3 0 0,2-4 0,0-1 0,-2 2 0,-3 11 0,-2 13 0,-2 12 0,0 7 0,0-6 0,0 4 0,0 0 0,0 0 0,-1 2 0,0-9 0,1-6 0,0-3 0,-1-6 0,2-5 0,-1-2 0,1-5 0,1 2 0,0 0 0,0 1 0,0-1 0,0-2 0,0-3 0,0-1 0,-2-1 0,1 3 0,-1 9 0,1 11 0,2 13 0,1 4 0,0-2 0,0-7 0,0-7 0,0-5 0,0-4 0,-1 0 0,-1-2 0,0-4 0,0 0 0,0-3 0,0 1 0,0-1 0,0 0 0,0 0 0,0-2 0,0 2 0,0-1 0,0 0 0,0-2 0,0-2 0,0 1 0,0 1 0,0 2 0,0 2 0,0 2 0,-1 3 0,-1 3 0,1 5 0,-1 5 0,1 2 0,1 4 0,0-2 0,0-6 0,0-5 0,0-9 0,0-1 0,0 3 0,1 2 0,0 4 0,2 0 0,0 4 0,0 3 0,-1 2 0,-1 1 0,-1 0 0,0-6 0,0-2 0,0-7 0,0-4 0,0-2 0,0-3 0,0-1 0,-1-1 0,-3 1 0,-4 2 0,-2 0 0,-2 2 0,-3 4 0,-1 1 0,-3 4 0,3 0 0,1-1 0,1 0 0,0-1 0,3-1 0,1-3 0,3-1 0,3-4 0,1-1 0,1-2 0,0 0 0,1 0 0,-1-1 0,2-2 0,4-5 0,5-3 0,4-4 0,1 0 0,-4 3 0,-4 11 0,-4 22 0,-2 19 0,0 10 0,0 3 0,0-8 0,0-7 0,0-13 0,0-9 0,0-8 0,0-4 0,0-1 0,0 1 0,-3 1 0,-2 4 0,-2 3 0,-3 4 0,2 0 0,0 6 0,0 0 0,-1 1 0,-2 0 0,1-5 0,0-1 0,0-4 0,-3 1 0,-2 0 0,-5 4 0,-3 2 0,2-2 0,2-3 0,6-6 0,2-1 0,3-4 0,2-2 0,0 0 0,-2 0 0,-4 2 0,-4 0 0,-2 0 0,0 0 0,2 0 0,1 0 0,2 2 0,2-2 0,0 0 0,2-1 0,-1 0 0,-1 2 0,0 0 0,0 0 0,4 0 0,0-2 0,1-2 0,2 0 0,1-2 0,1 1 0,2-1 0,-2 0 0,-1 1 0,-2 1 0,-3 3 0,-4 5 0,-2 3 0,-1 1 0,2-2 0,3-3 0,1-3 0,4-2 0,0-2 0,1-1 0,-2 1 0,-2 1 0,-1 3 0,0 0 0,0-1 0,1 0 0,0-2 0,0 0 0,3-2 0,1 0 0,3 0 0,0-3 0,1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4CDFB-C310-4448-AD71-CA924985E335}" type="datetimeFigureOut">
              <a:rPr lang="en-GB" smtClean="0"/>
              <a:t>13/12/2023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43374-B07B-D243-936E-174FEC963B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225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43374-B07B-D243-936E-174FEC963BA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6041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43374-B07B-D243-936E-174FEC963BA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598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43374-B07B-D243-936E-174FEC963BA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275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43374-B07B-D243-936E-174FEC963BA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0937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43374-B07B-D243-936E-174FEC963BA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66775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43374-B07B-D243-936E-174FEC963BA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4299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43374-B07B-D243-936E-174FEC963BA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8297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33D60F-995F-8845-98C8-1973632EB5CB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3458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33D60F-995F-8845-98C8-1973632EB5CB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3866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33D60F-995F-8845-98C8-1973632EB5CB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8750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33D60F-995F-8845-98C8-1973632EB5CB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815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>
              <a:effectLst/>
              <a:latin typeface="Roboto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43374-B07B-D243-936E-174FEC963BA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8549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33D60F-995F-8845-98C8-1973632EB5CB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0563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33D60F-995F-8845-98C8-1973632EB5CB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5446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33D60F-995F-8845-98C8-1973632EB5CB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3452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33D60F-995F-8845-98C8-1973632EB5CB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0005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33D60F-995F-8845-98C8-1973632EB5CB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7543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33D60F-995F-8845-98C8-1973632EB5CB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8345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2913" y="685800"/>
            <a:ext cx="60944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71355" y="9518498"/>
            <a:ext cx="3039581" cy="498633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9400C-6076-4AB2-AC05-71AB77306D1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5343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2913" y="685800"/>
            <a:ext cx="60944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71355" y="9518498"/>
            <a:ext cx="3039581" cy="498633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9400C-6076-4AB2-AC05-71AB77306D1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1328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2913" y="685800"/>
            <a:ext cx="60944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71355" y="9518498"/>
            <a:ext cx="3039581" cy="498633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9400C-6076-4AB2-AC05-71AB77306D1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6230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2913" y="685800"/>
            <a:ext cx="60944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71355" y="9518498"/>
            <a:ext cx="3039581" cy="498633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9400C-6076-4AB2-AC05-71AB77306D1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682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43374-B07B-D243-936E-174FEC963BA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4461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43374-B07B-D243-936E-174FEC963BAB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0147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43374-B07B-D243-936E-174FEC963BAB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880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43374-B07B-D243-936E-174FEC963BA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987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43374-B07B-D243-936E-174FEC963BA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93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43374-B07B-D243-936E-174FEC963BA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72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43374-B07B-D243-936E-174FEC963BA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608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43374-B07B-D243-936E-174FEC963BA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515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43374-B07B-D243-936E-174FEC963BA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01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CD60141-EEBD-4EC1-8E34-0344C16A1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18308" y="0"/>
            <a:ext cx="6873692" cy="6858000"/>
          </a:xfrm>
          <a:custGeom>
            <a:avLst/>
            <a:gdLst>
              <a:gd name="connsiteX0" fmla="*/ 113289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5318308 w 12192000"/>
              <a:gd name="connsiteY3" fmla="*/ 6858000 h 6858000"/>
              <a:gd name="connsiteX4" fmla="*/ 11328897 w 12192000"/>
              <a:gd name="connsiteY4" fmla="*/ 4 h 6858000"/>
              <a:gd name="connsiteX5" fmla="*/ 11328898 w 12192000"/>
              <a:gd name="connsiteY5" fmla="*/ 2 h 6858000"/>
              <a:gd name="connsiteX6" fmla="*/ 0 w 12192000"/>
              <a:gd name="connsiteY6" fmla="*/ 0 h 6858000"/>
              <a:gd name="connsiteX7" fmla="*/ 6700 w 12192000"/>
              <a:gd name="connsiteY7" fmla="*/ 0 h 6858000"/>
              <a:gd name="connsiteX8" fmla="*/ 6700 w 12192000"/>
              <a:gd name="connsiteY8" fmla="*/ 6858000 h 6858000"/>
              <a:gd name="connsiteX9" fmla="*/ 0 w 12192000"/>
              <a:gd name="connsiteY9" fmla="*/ 6858000 h 6858000"/>
              <a:gd name="connsiteX0" fmla="*/ 113289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5318308 w 12192000"/>
              <a:gd name="connsiteY3" fmla="*/ 6858000 h 6858000"/>
              <a:gd name="connsiteX4" fmla="*/ 11328897 w 12192000"/>
              <a:gd name="connsiteY4" fmla="*/ 4 h 6858000"/>
              <a:gd name="connsiteX5" fmla="*/ 11328898 w 12192000"/>
              <a:gd name="connsiteY5" fmla="*/ 2 h 6858000"/>
              <a:gd name="connsiteX6" fmla="*/ 11328900 w 12192000"/>
              <a:gd name="connsiteY6" fmla="*/ 0 h 6858000"/>
              <a:gd name="connsiteX7" fmla="*/ 0 w 12192000"/>
              <a:gd name="connsiteY7" fmla="*/ 6858000 h 6858000"/>
              <a:gd name="connsiteX8" fmla="*/ 6700 w 12192000"/>
              <a:gd name="connsiteY8" fmla="*/ 0 h 6858000"/>
              <a:gd name="connsiteX9" fmla="*/ 6700 w 12192000"/>
              <a:gd name="connsiteY9" fmla="*/ 6858000 h 6858000"/>
              <a:gd name="connsiteX10" fmla="*/ 0 w 12192000"/>
              <a:gd name="connsiteY10" fmla="*/ 6858000 h 6858000"/>
              <a:gd name="connsiteX0" fmla="*/ 11322200 w 12185300"/>
              <a:gd name="connsiteY0" fmla="*/ 0 h 6858000"/>
              <a:gd name="connsiteX1" fmla="*/ 12185300 w 12185300"/>
              <a:gd name="connsiteY1" fmla="*/ 0 h 6858000"/>
              <a:gd name="connsiteX2" fmla="*/ 12185300 w 12185300"/>
              <a:gd name="connsiteY2" fmla="*/ 6858000 h 6858000"/>
              <a:gd name="connsiteX3" fmla="*/ 5311608 w 12185300"/>
              <a:gd name="connsiteY3" fmla="*/ 6858000 h 6858000"/>
              <a:gd name="connsiteX4" fmla="*/ 11322197 w 12185300"/>
              <a:gd name="connsiteY4" fmla="*/ 4 h 6858000"/>
              <a:gd name="connsiteX5" fmla="*/ 11322198 w 12185300"/>
              <a:gd name="connsiteY5" fmla="*/ 2 h 6858000"/>
              <a:gd name="connsiteX6" fmla="*/ 11322200 w 12185300"/>
              <a:gd name="connsiteY6" fmla="*/ 0 h 6858000"/>
              <a:gd name="connsiteX7" fmla="*/ 0 w 12185300"/>
              <a:gd name="connsiteY7" fmla="*/ 6858000 h 6858000"/>
              <a:gd name="connsiteX8" fmla="*/ 0 w 12185300"/>
              <a:gd name="connsiteY8" fmla="*/ 0 h 6858000"/>
              <a:gd name="connsiteX9" fmla="*/ 0 w 12185300"/>
              <a:gd name="connsiteY9" fmla="*/ 6858000 h 6858000"/>
              <a:gd name="connsiteX0" fmla="*/ 6010592 w 6873692"/>
              <a:gd name="connsiteY0" fmla="*/ 0 h 6858000"/>
              <a:gd name="connsiteX1" fmla="*/ 6873692 w 6873692"/>
              <a:gd name="connsiteY1" fmla="*/ 0 h 6858000"/>
              <a:gd name="connsiteX2" fmla="*/ 6873692 w 6873692"/>
              <a:gd name="connsiteY2" fmla="*/ 6858000 h 6858000"/>
              <a:gd name="connsiteX3" fmla="*/ 0 w 6873692"/>
              <a:gd name="connsiteY3" fmla="*/ 6858000 h 6858000"/>
              <a:gd name="connsiteX4" fmla="*/ 6010589 w 6873692"/>
              <a:gd name="connsiteY4" fmla="*/ 4 h 6858000"/>
              <a:gd name="connsiteX5" fmla="*/ 6010590 w 6873692"/>
              <a:gd name="connsiteY5" fmla="*/ 2 h 6858000"/>
              <a:gd name="connsiteX6" fmla="*/ 6010592 w 6873692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lnTo>
                  <a:pt x="6010592" y="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FCBBA-905A-4FD1-BFBA-F3EE6DA264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81098"/>
            <a:ext cx="8986580" cy="283240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8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DD287E-F1C8-463F-8429-D1B5B1582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463522"/>
            <a:ext cx="8986580" cy="65031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F44ED-7973-4A99-B2CA-A8962BCE0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F96F2-D6BE-49AC-A605-5AE87C3F2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7FC50-B13C-4B63-AE64-F71A6EDE6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C75A547-BCD1-42BE-966E-53CA0AB93165}"/>
              </a:ext>
            </a:extLst>
          </p:cNvPr>
          <p:cNvCxnSpPr>
            <a:cxnSpLocks/>
          </p:cNvCxnSpPr>
          <p:nvPr/>
        </p:nvCxnSpPr>
        <p:spPr>
          <a:xfrm>
            <a:off x="1188357" y="5151666"/>
            <a:ext cx="9822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4251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A3BF2-BCE9-47D7-B1C0-1F0E4936B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722E9-C3E4-48AF-996A-495AE659FA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9E516-382B-4845-93BF-20C16EE0D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96E16-F168-442A-843C-5D490D54B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61BEA-A969-437A-BD8B-CB1B709A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059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Ipad Screen 1">
    <p:bg>
      <p:bgPr>
        <a:solidFill>
          <a:srgbClr val="12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492;p93" descr="A hand holding a cellphone&#10;&#10;Description automatically generated">
            <a:extLst>
              <a:ext uri="{FF2B5EF4-FFF2-40B4-BE49-F238E27FC236}">
                <a16:creationId xmlns:a16="http://schemas.microsoft.com/office/drawing/2014/main" id="{0D988DAE-3ADC-4867-B570-2F0104C2D05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7141" y="0"/>
            <a:ext cx="81105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A7BD5E4-599C-4A8A-8FB5-46C018928F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69884" y="1377156"/>
            <a:ext cx="2305050" cy="41036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C58F2A-D1C8-14FB-A783-E925B74EF5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39" y="0"/>
            <a:ext cx="452887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F9234B-6AC0-92E7-63C3-A822E736C1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5445" y="0"/>
            <a:ext cx="452887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B35FFF-36B9-C857-C0EB-1EFBEB9FB2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209162" y="0"/>
            <a:ext cx="452887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11070D-AFAB-354E-086A-39306A087E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47121" y="0"/>
            <a:ext cx="452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198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528449-3E11-45FF-BF3A-651867603E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572500" y="870625"/>
            <a:ext cx="2476499" cy="502920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0EAB0-2DFA-4CBA-86B1-1826EF523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43000" y="870625"/>
            <a:ext cx="7324928" cy="502920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22F89-E1F5-45D7-945A-8A2886C4B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E7E82-5FB8-4289-AD0C-0BA788E14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A4046-1A2C-41F5-A177-1C3919C20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20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1" cy="52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26" b="1" i="0">
                <a:solidFill>
                  <a:srgbClr val="001E3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12/13/23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2244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2F4E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4863" y="770652"/>
            <a:ext cx="4198654" cy="527196"/>
          </a:xfrm>
        </p:spPr>
        <p:txBody>
          <a:bodyPr lIns="0" tIns="0" rIns="0" bIns="0"/>
          <a:lstStyle>
            <a:lvl1pPr>
              <a:defRPr sz="3426" b="1" i="0">
                <a:solidFill>
                  <a:srgbClr val="001E3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12/13/23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90049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4863" y="770652"/>
            <a:ext cx="4198654" cy="527196"/>
          </a:xfrm>
        </p:spPr>
        <p:txBody>
          <a:bodyPr lIns="0" tIns="0" rIns="0" bIns="0"/>
          <a:lstStyle>
            <a:lvl1pPr>
              <a:defRPr sz="3426" b="1" i="0">
                <a:solidFill>
                  <a:srgbClr val="001E3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12/13/23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9700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4863" y="770652"/>
            <a:ext cx="4198654" cy="527196"/>
          </a:xfrm>
        </p:spPr>
        <p:txBody>
          <a:bodyPr lIns="0" tIns="0" rIns="0" bIns="0"/>
          <a:lstStyle>
            <a:lvl1pPr>
              <a:defRPr sz="3426" b="1" i="0">
                <a:solidFill>
                  <a:srgbClr val="001E3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12/13/23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06804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12/13/23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8733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CD6F3-88F1-4195-8395-57AA096BB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8D06C-EB08-40B3-AFB3-A62F44112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71813-4E87-4C04-835D-76246010B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178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E19AD-2EDD-4B4F-9F9E-46A444184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709738"/>
            <a:ext cx="8520952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EE5927-21D5-4EBA-A112-CAD1BD38B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4589466"/>
            <a:ext cx="8520952" cy="81326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F0D16-9D87-4D76-A5A5-534E24B7D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5F387-5AAC-45D0-ABCE-B1CF4BC7E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AF6FE-0006-4F40-A7FB-E0FDBADF7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59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8AADE-587E-4574-B21B-7ABDE5A23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F9DA5-4DFB-4211-A58A-FFD842C27A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3000" y="2339501"/>
            <a:ext cx="4798979" cy="35505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A99F26-66AF-4614-91CE-C93A24BAC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0020" y="2339501"/>
            <a:ext cx="4798980" cy="355059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8F678E-59B5-4DF9-ABCB-506B9CB70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50A53-317B-444A-9BA2-F69CDBF5D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269A1-B0FB-4C8F-B6AA-0718C92D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850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2BBBF-42B2-4A5D-B145-46983A530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133272"/>
            <a:ext cx="9905999" cy="84630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04BE44-5271-4B5D-B649-35E3AF20B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2999" y="2067127"/>
            <a:ext cx="4798980" cy="710119"/>
          </a:xfrm>
        </p:spPr>
        <p:txBody>
          <a:bodyPr anchor="b">
            <a:normAutofit/>
          </a:bodyPr>
          <a:lstStyle>
            <a:lvl1pPr marL="0" indent="0">
              <a:buNone/>
              <a:defRPr sz="20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D7891E-0C0A-4688-97DD-C0715E3221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3001" y="2864795"/>
            <a:ext cx="4798978" cy="30253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5EAF30-3412-49B0-93D1-596CC2695B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0018" y="2067127"/>
            <a:ext cx="4798981" cy="710119"/>
          </a:xfrm>
        </p:spPr>
        <p:txBody>
          <a:bodyPr anchor="b">
            <a:normAutofit/>
          </a:bodyPr>
          <a:lstStyle>
            <a:lvl1pPr marL="0" indent="0">
              <a:buNone/>
              <a:defRPr sz="20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07B9B7-F41C-4314-9F0C-BB84547FB8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0019" y="2864795"/>
            <a:ext cx="4798982" cy="30253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21587F-6AFC-4906-86EB-6B0A86EEF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4BE2C5-583B-49BC-9864-B01EEF798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39B236-45F5-4CC6-8D53-A6903A1CC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182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6B206-0678-4577-B79F-760526A5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00" y="1322615"/>
            <a:ext cx="8175171" cy="421277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D5FCB8-AFD3-4801-BBD6-9548F4CF7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6DACF8-CBC0-416B-B28E-EE18C4238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0C7421-FF49-4CE9-87D0-2B4FFE0E3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00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19CBFE-15AA-4447-9F9C-D8B0BEB24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B48227-EC1E-4063-9682-891A2DB1A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2C6A63-C3F4-4563-A542-9A41AC946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03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900C1-FE18-461C-801C-8626C7759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600200"/>
            <a:ext cx="3932237" cy="1964986"/>
          </a:xfrm>
        </p:spPr>
        <p:txBody>
          <a:bodyPr anchor="b">
            <a:normAutofit/>
          </a:bodyPr>
          <a:lstStyle>
            <a:lvl1pPr>
              <a:lnSpc>
                <a:spcPct val="110000"/>
              </a:lnSpc>
              <a:defRPr sz="24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4CFF3-3406-49E3-9D5A-1BE90FFA5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7451" y="987425"/>
            <a:ext cx="5421548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3D14FF-9082-4BBA-BC7A-F4C5B78599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3000" y="3662464"/>
            <a:ext cx="3932237" cy="2206523"/>
          </a:xfrm>
        </p:spPr>
        <p:txBody>
          <a:bodyPr/>
          <a:lstStyle>
            <a:lvl1pPr marL="0" indent="0">
              <a:buNone/>
              <a:defRPr sz="16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A2726-EB8E-4DF7-9A1B-F03BD8C71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9929BE-611C-4FE6-B0A5-E0FF9DF96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B90B32-1D0E-4BCD-8850-59EA235F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109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A1460E-1069-4FCA-B04E-28F77C861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13614" y="987425"/>
            <a:ext cx="553538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138C1E-867B-4FE9-8783-9B1246AEB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3000" y="3657601"/>
            <a:ext cx="3932236" cy="2211388"/>
          </a:xfrm>
        </p:spPr>
        <p:txBody>
          <a:bodyPr/>
          <a:lstStyle>
            <a:lvl1pPr marL="0" indent="0">
              <a:buNone/>
              <a:defRPr sz="16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721568-4870-46F2-9F7E-F41070201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B3CC65-0E73-45A1-9D4F-3F4559B3B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8C58CD-9BC3-431E-A7B4-D596A7F06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68F756-D171-474C-8B1A-C818032F6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600201"/>
            <a:ext cx="3932236" cy="1959428"/>
          </a:xfrm>
        </p:spPr>
        <p:txBody>
          <a:bodyPr anchor="b">
            <a:normAutofit/>
          </a:bodyPr>
          <a:lstStyle>
            <a:lvl1pPr>
              <a:lnSpc>
                <a:spcPct val="110000"/>
              </a:lnSpc>
              <a:defRPr sz="24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7417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1C2F78B-DEE8-4195-A196-DFC51BDADFF9}"/>
              </a:ext>
            </a:extLst>
          </p:cNvPr>
          <p:cNvSpPr/>
          <p:nvPr/>
        </p:nvSpPr>
        <p:spPr>
          <a:xfrm>
            <a:off x="9749267" y="3827098"/>
            <a:ext cx="2442733" cy="2787123"/>
          </a:xfrm>
          <a:custGeom>
            <a:avLst/>
            <a:gdLst>
              <a:gd name="connsiteX0" fmla="*/ 2442733 w 2442733"/>
              <a:gd name="connsiteY0" fmla="*/ 0 h 2787123"/>
              <a:gd name="connsiteX1" fmla="*/ 2442733 w 2442733"/>
              <a:gd name="connsiteY1" fmla="*/ 2787123 h 2787123"/>
              <a:gd name="connsiteX2" fmla="*/ 0 w 2442733"/>
              <a:gd name="connsiteY2" fmla="*/ 2787123 h 278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2733" h="2787123">
                <a:moveTo>
                  <a:pt x="2442733" y="0"/>
                </a:moveTo>
                <a:lnTo>
                  <a:pt x="2442733" y="2787123"/>
                </a:lnTo>
                <a:lnTo>
                  <a:pt x="0" y="2787123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1D79D08-4BE8-4799-BE09-5078DFEE2256}"/>
              </a:ext>
            </a:extLst>
          </p:cNvPr>
          <p:cNvSpPr/>
          <p:nvPr/>
        </p:nvSpPr>
        <p:spPr>
          <a:xfrm rot="10800000">
            <a:off x="0" y="0"/>
            <a:ext cx="2442733" cy="2787123"/>
          </a:xfrm>
          <a:custGeom>
            <a:avLst/>
            <a:gdLst>
              <a:gd name="connsiteX0" fmla="*/ 2442733 w 2442733"/>
              <a:gd name="connsiteY0" fmla="*/ 0 h 2787123"/>
              <a:gd name="connsiteX1" fmla="*/ 2442733 w 2442733"/>
              <a:gd name="connsiteY1" fmla="*/ 2787123 h 2787123"/>
              <a:gd name="connsiteX2" fmla="*/ 0 w 2442733"/>
              <a:gd name="connsiteY2" fmla="*/ 2787123 h 278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2733" h="2787123">
                <a:moveTo>
                  <a:pt x="2442733" y="0"/>
                </a:moveTo>
                <a:lnTo>
                  <a:pt x="2442733" y="2787123"/>
                </a:lnTo>
                <a:lnTo>
                  <a:pt x="0" y="2787123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5D65A1-16CB-407F-993F-2A6D59BCC0C8}"/>
              </a:ext>
            </a:extLst>
          </p:cNvPr>
          <p:cNvCxnSpPr>
            <a:cxnSpLocks/>
          </p:cNvCxnSpPr>
          <p:nvPr/>
        </p:nvCxnSpPr>
        <p:spPr>
          <a:xfrm>
            <a:off x="1233837" y="6172200"/>
            <a:ext cx="9760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A018A2-815D-41B0-A189-FDF7A5E8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872935"/>
            <a:ext cx="9905999" cy="1360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DFAE63-1276-4C7C-BFF5-F5DF1CDB2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332026"/>
            <a:ext cx="9905999" cy="3567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80268-2D73-487C-843B-51648AE181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8157" y="6356350"/>
            <a:ext cx="30933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3CADBD16-5BFB-4D9F-9646-C75D1B53BBB6}" type="datetimeFigureOut">
              <a:rPr lang="en-US" smtClean="0"/>
              <a:pPr/>
              <a:t>12/13/23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61E6D-D51F-4BD7-B59D-19AF179177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0" y="6356350"/>
            <a:ext cx="3959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701B1-1C93-41C2-AEE1-815DEA51B9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23186" y="6356350"/>
            <a:ext cx="625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C0722274-0FAA-4649-AA4E-4210F4F321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D12A54-D4B3-23BA-432B-7C9F4B43A64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45414" y="6304929"/>
            <a:ext cx="589280" cy="241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91D7EC-FBEF-E863-DD7C-361544F4982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45414" y="6613394"/>
            <a:ext cx="555007" cy="216161"/>
          </a:xfrm>
          <a:prstGeom prst="rect">
            <a:avLst/>
          </a:prstGeom>
          <a:effectLst>
            <a:innerShdw blurRad="114300">
              <a:schemeClr val="tx1"/>
            </a:innerShdw>
          </a:effectLst>
        </p:spPr>
      </p:pic>
    </p:spTree>
    <p:extLst>
      <p:ext uri="{BB962C8B-B14F-4D97-AF65-F5344CB8AC3E}">
        <p14:creationId xmlns:p14="http://schemas.microsoft.com/office/powerpoint/2010/main" val="26022181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5" r:id="rId6"/>
    <p:sldLayoutId id="2147483680" r:id="rId7"/>
    <p:sldLayoutId id="2147483681" r:id="rId8"/>
    <p:sldLayoutId id="2147483682" r:id="rId9"/>
    <p:sldLayoutId id="2147483684" r:id="rId10"/>
    <p:sldLayoutId id="2147483687" r:id="rId11"/>
    <p:sldLayoutId id="2147483683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0292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4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7315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E3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4863" y="770652"/>
            <a:ext cx="4198654" cy="8694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50" b="1" i="0">
                <a:solidFill>
                  <a:srgbClr val="001E3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12/13/23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68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6.png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BF1DCD9-4684-4B84-AD73-6652C8BAC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grey room full of question marks with an opening going out">
            <a:extLst>
              <a:ext uri="{FF2B5EF4-FFF2-40B4-BE49-F238E27FC236}">
                <a16:creationId xmlns:a16="http://schemas.microsoft.com/office/drawing/2014/main" id="{A0959FF5-6EDD-DA49-C9DD-8827F356FB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80"/>
          <a:stretch/>
        </p:blipFill>
        <p:spPr>
          <a:xfrm>
            <a:off x="20" y="10"/>
            <a:ext cx="12199237" cy="6857989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BE6A732-8124-4A59-8EC9-BF4A1648A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 flipV="1">
            <a:off x="2226538" y="-2233466"/>
            <a:ext cx="6858000" cy="11324929"/>
          </a:xfrm>
          <a:custGeom>
            <a:avLst/>
            <a:gdLst>
              <a:gd name="connsiteX0" fmla="*/ 0 w 6858000"/>
              <a:gd name="connsiteY0" fmla="*/ 9303227 h 11262142"/>
              <a:gd name="connsiteX1" fmla="*/ 0 w 6858000"/>
              <a:gd name="connsiteY1" fmla="*/ 6495555 h 11262142"/>
              <a:gd name="connsiteX2" fmla="*/ 1 w 6858000"/>
              <a:gd name="connsiteY2" fmla="*/ 6495555 h 11262142"/>
              <a:gd name="connsiteX3" fmla="*/ 1 w 6858000"/>
              <a:gd name="connsiteY3" fmla="*/ 0 h 11262142"/>
              <a:gd name="connsiteX4" fmla="*/ 6858000 w 6858000"/>
              <a:gd name="connsiteY4" fmla="*/ 6015407 h 11262142"/>
              <a:gd name="connsiteX5" fmla="*/ 6858000 w 6858000"/>
              <a:gd name="connsiteY5" fmla="*/ 8999698 h 11262142"/>
              <a:gd name="connsiteX6" fmla="*/ 6858000 w 6858000"/>
              <a:gd name="connsiteY6" fmla="*/ 11262142 h 11262142"/>
              <a:gd name="connsiteX7" fmla="*/ 1 w 6858000"/>
              <a:gd name="connsiteY7" fmla="*/ 11262142 h 11262142"/>
              <a:gd name="connsiteX8" fmla="*/ 1 w 6858000"/>
              <a:gd name="connsiteY8" fmla="*/ 9303227 h 11262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8000" h="11262142">
                <a:moveTo>
                  <a:pt x="0" y="9303227"/>
                </a:moveTo>
                <a:lnTo>
                  <a:pt x="0" y="6495555"/>
                </a:lnTo>
                <a:lnTo>
                  <a:pt x="1" y="6495555"/>
                </a:lnTo>
                <a:lnTo>
                  <a:pt x="1" y="0"/>
                </a:lnTo>
                <a:lnTo>
                  <a:pt x="6858000" y="6015407"/>
                </a:lnTo>
                <a:lnTo>
                  <a:pt x="6858000" y="8999698"/>
                </a:lnTo>
                <a:lnTo>
                  <a:pt x="6858000" y="11262142"/>
                </a:lnTo>
                <a:lnTo>
                  <a:pt x="1" y="11262142"/>
                </a:lnTo>
                <a:lnTo>
                  <a:pt x="1" y="9303227"/>
                </a:lnTo>
                <a:close/>
              </a:path>
            </a:pathLst>
          </a:cu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0207D8-426E-7518-2C16-A62CB2AA5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8357" y="558801"/>
            <a:ext cx="10335772" cy="4303721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GB" sz="6600" dirty="0">
                <a:solidFill>
                  <a:srgbClr val="FFFFFF"/>
                </a:solidFill>
              </a:rPr>
              <a:t>The only way </a:t>
            </a:r>
            <a:br>
              <a:rPr lang="en-GB" sz="6600" dirty="0">
                <a:solidFill>
                  <a:srgbClr val="FFFFFF"/>
                </a:solidFill>
              </a:rPr>
            </a:br>
            <a:r>
              <a:rPr lang="en-GB" sz="6600" dirty="0">
                <a:solidFill>
                  <a:srgbClr val="FFFFFF"/>
                </a:solidFill>
              </a:rPr>
              <a:t>is ethics.</a:t>
            </a:r>
            <a:br>
              <a:rPr lang="en-GB" sz="6600" dirty="0">
                <a:solidFill>
                  <a:srgbClr val="FFFFFF"/>
                </a:solidFill>
              </a:rPr>
            </a:br>
            <a:r>
              <a:rPr lang="en-GB" i="1" dirty="0" err="1"/>
              <a:t>moeseg</a:t>
            </a:r>
            <a:r>
              <a:rPr lang="en-GB" i="1" dirty="0"/>
              <a:t> a </a:t>
            </a:r>
            <a:r>
              <a:rPr lang="en-GB" i="1" dirty="0" err="1"/>
              <a:t>deallusrwydd</a:t>
            </a:r>
            <a:r>
              <a:rPr lang="en-GB" i="1" dirty="0"/>
              <a:t> </a:t>
            </a:r>
            <a:r>
              <a:rPr lang="en-GB" i="1" dirty="0" err="1"/>
              <a:t>artiffisial</a:t>
            </a:r>
            <a:br>
              <a:rPr lang="en-GB" dirty="0"/>
            </a:br>
            <a:endParaRPr lang="en-GB" sz="6600" dirty="0">
              <a:solidFill>
                <a:srgbClr val="FFFFFF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FDAA6A4-1F42-460B-A500-921EEB4BC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8357" y="5151666"/>
            <a:ext cx="9860643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F36778B-000B-4903-4878-A9DC35B894E1}"/>
              </a:ext>
            </a:extLst>
          </p:cNvPr>
          <p:cNvSpPr txBox="1"/>
          <p:nvPr/>
        </p:nvSpPr>
        <p:spPr>
          <a:xfrm>
            <a:off x="5113195" y="4505334"/>
            <a:ext cx="1798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Jonathan Gabay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596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bstract background">
            <a:extLst>
              <a:ext uri="{FF2B5EF4-FFF2-40B4-BE49-F238E27FC236}">
                <a16:creationId xmlns:a16="http://schemas.microsoft.com/office/drawing/2014/main" id="{8596F166-708A-3F99-0A32-D16176868B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19" r="4347" b="-1"/>
          <a:stretch/>
        </p:blipFill>
        <p:spPr>
          <a:xfrm>
            <a:off x="20" y="-3"/>
            <a:ext cx="1219198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A84ADB-166B-373E-1446-42B8AD89B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216" y="596593"/>
            <a:ext cx="8721317" cy="651152"/>
          </a:xfrm>
          <a:solidFill>
            <a:schemeClr val="bg1">
              <a:lumMod val="65000"/>
              <a:lumOff val="35000"/>
              <a:alpha val="27934"/>
            </a:schemeClr>
          </a:solidFill>
          <a:effectLst>
            <a:glow rad="756484">
              <a:schemeClr val="tx1">
                <a:lumMod val="50000"/>
                <a:alpha val="40000"/>
              </a:schemeClr>
            </a:glow>
          </a:effectLst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800" cap="all" spc="300" dirty="0">
                <a:ln w="25400"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pattFill prst="lgConfetti">
                  <a:fgClr>
                    <a:schemeClr val="tx1">
                      <a:lumMod val="85000"/>
                    </a:schemeClr>
                  </a:fgClr>
                  <a:bgClr>
                    <a:srgbClr val="FFC000"/>
                  </a:bgClr>
                </a:patt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Gold Silver Platinum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F66B69-CD9F-5843-7B00-82F07B3E0BEA}"/>
              </a:ext>
            </a:extLst>
          </p:cNvPr>
          <p:cNvSpPr txBox="1"/>
          <p:nvPr/>
        </p:nvSpPr>
        <p:spPr>
          <a:xfrm>
            <a:off x="1049216" y="2070825"/>
            <a:ext cx="1066367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effectLst>
                  <a:outerShdw blurRad="50800" dist="171304" dir="5400000" algn="t" rotWithShape="0">
                    <a:prstClr val="black">
                      <a:alpha val="40000"/>
                    </a:prstClr>
                  </a:outerShdw>
                </a:effectLst>
              </a:rPr>
              <a:t>Golden Rule</a:t>
            </a:r>
          </a:p>
          <a:p>
            <a:r>
              <a:rPr lang="en-GB" sz="3200" b="1" dirty="0">
                <a:effectLst>
                  <a:outerShdw blurRad="50800" dist="171304" dir="5400000" algn="t" rotWithShape="0">
                    <a:prstClr val="black">
                      <a:alpha val="40000"/>
                    </a:prstClr>
                  </a:outerShdw>
                </a:effectLst>
                <a:latin typeface="DIN Condensed" pitchFamily="2" charset="0"/>
              </a:rPr>
              <a:t>“Treat others the same way you treat yourself.”</a:t>
            </a:r>
          </a:p>
          <a:p>
            <a:endParaRPr lang="en-GB" sz="3200" dirty="0">
              <a:effectLst>
                <a:outerShdw blurRad="50800" dist="171304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GB" sz="3200" dirty="0">
                <a:effectLst>
                  <a:outerShdw blurRad="50800" dist="171304" dir="5400000" algn="t" rotWithShape="0">
                    <a:prstClr val="black">
                      <a:alpha val="40000"/>
                    </a:prstClr>
                  </a:outerShdw>
                </a:effectLst>
              </a:rPr>
              <a:t>Silver Rule</a:t>
            </a:r>
          </a:p>
          <a:p>
            <a:r>
              <a:rPr lang="en-GB" sz="3200" b="1" dirty="0">
                <a:effectLst>
                  <a:outerShdw blurRad="50800" dist="171304" dir="5400000" algn="t" rotWithShape="0">
                    <a:prstClr val="black">
                      <a:alpha val="40000"/>
                    </a:prstClr>
                  </a:outerShdw>
                </a:effectLst>
                <a:latin typeface="DIN Condensed" pitchFamily="2" charset="0"/>
              </a:rPr>
              <a:t>“Don't do things (to other people) if you can't choose for everyone to do them (to you).” </a:t>
            </a:r>
          </a:p>
          <a:p>
            <a:endParaRPr lang="en-GB" sz="3200" dirty="0">
              <a:effectLst>
                <a:outerShdw blurRad="50800" dist="171304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GB" sz="3200" dirty="0">
                <a:effectLst>
                  <a:outerShdw blurRad="50800" dist="171304" dir="5400000" algn="t" rotWithShape="0">
                    <a:prstClr val="black">
                      <a:alpha val="40000"/>
                    </a:prstClr>
                  </a:outerShdw>
                </a:effectLst>
              </a:rPr>
              <a:t>Platinum Rule</a:t>
            </a:r>
          </a:p>
          <a:p>
            <a:r>
              <a:rPr lang="en-GB" sz="3200" b="1" dirty="0">
                <a:effectLst>
                  <a:outerShdw blurRad="50800" dist="171304" dir="5400000" algn="t" rotWithShape="0">
                    <a:prstClr val="black">
                      <a:alpha val="40000"/>
                    </a:prstClr>
                  </a:outerShdw>
                </a:effectLst>
                <a:latin typeface="DIN Condensed" pitchFamily="2" charset="0"/>
              </a:rPr>
              <a:t>“Do what everyone would choose you to do.” </a:t>
            </a:r>
          </a:p>
        </p:txBody>
      </p:sp>
    </p:spTree>
    <p:extLst>
      <p:ext uri="{BB962C8B-B14F-4D97-AF65-F5344CB8AC3E}">
        <p14:creationId xmlns:p14="http://schemas.microsoft.com/office/powerpoint/2010/main" val="3812171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61324-3EE9-5571-C16D-1EB54BBFC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772" y="231775"/>
            <a:ext cx="5773649" cy="639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45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D57F13B-6973-4CE9-92F3-5EC476ED9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1CB9A9-CEDE-295A-9783-0C84BE91EC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84" b="14416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EBABBB3-9834-451A-9C3E-59630549F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33837" y="6172200"/>
            <a:ext cx="9760638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11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30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85B57F6-59DE-4274-A37C-F47FE4E42E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AE753A-9F47-9696-9767-E257407941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43" r="1891" b="10508"/>
          <a:stretch/>
        </p:blipFill>
        <p:spPr>
          <a:xfrm>
            <a:off x="2099682" y="-50797"/>
            <a:ext cx="10221152" cy="7144772"/>
          </a:xfrm>
          <a:custGeom>
            <a:avLst/>
            <a:gdLst/>
            <a:ahLst/>
            <a:cxnLst/>
            <a:rect l="l" t="t" r="r" b="b"/>
            <a:pathLst>
              <a:path w="9098732" h="6858000">
                <a:moveTo>
                  <a:pt x="6010592" y="0"/>
                </a:moveTo>
                <a:lnTo>
                  <a:pt x="8235629" y="4"/>
                </a:lnTo>
                <a:cubicBezTo>
                  <a:pt x="8235629" y="3"/>
                  <a:pt x="8235630" y="3"/>
                  <a:pt x="8235630" y="2"/>
                </a:cubicBezTo>
                <a:lnTo>
                  <a:pt x="9098732" y="0"/>
                </a:lnTo>
                <a:lnTo>
                  <a:pt x="909873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8C63406-9171-4282-BAAB-2DDC6831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90295" y="-2"/>
            <a:ext cx="8239927" cy="6858000"/>
          </a:xfrm>
          <a:custGeom>
            <a:avLst/>
            <a:gdLst>
              <a:gd name="connsiteX0" fmla="*/ 6010593 w 8239927"/>
              <a:gd name="connsiteY0" fmla="*/ 0 h 6858000"/>
              <a:gd name="connsiteX1" fmla="*/ 8239927 w 8239927"/>
              <a:gd name="connsiteY1" fmla="*/ 0 h 6858000"/>
              <a:gd name="connsiteX2" fmla="*/ 2229335 w 8239927"/>
              <a:gd name="connsiteY2" fmla="*/ 6858000 h 6858000"/>
              <a:gd name="connsiteX3" fmla="*/ 0 w 823992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39927" h="6858000">
                <a:moveTo>
                  <a:pt x="6010593" y="0"/>
                </a:moveTo>
                <a:lnTo>
                  <a:pt x="8239927" y="0"/>
                </a:lnTo>
                <a:lnTo>
                  <a:pt x="222933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4501-7EE5-7468-B81B-EC110B4BD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931" y="485566"/>
            <a:ext cx="6421404" cy="1360898"/>
          </a:xfrm>
        </p:spPr>
        <p:txBody>
          <a:bodyPr>
            <a:normAutofit fontScale="90000"/>
          </a:bodyPr>
          <a:lstStyle/>
          <a:p>
            <a:r>
              <a:rPr lang="en-GB" dirty="0"/>
              <a:t>MI5 Director General</a:t>
            </a:r>
            <a:br>
              <a:rPr lang="en-GB" dirty="0"/>
            </a:br>
            <a:r>
              <a:rPr lang="en-GB" dirty="0"/>
              <a:t>Ken McCallum</a:t>
            </a:r>
            <a:br>
              <a:rPr lang="en-GB" dirty="0"/>
            </a:br>
            <a:r>
              <a:rPr lang="en-GB" dirty="0"/>
              <a:t>October 2023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6065998-A5CB-E8C2-2A8C-8B9F3850D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931" y="2172784"/>
            <a:ext cx="4701744" cy="3840171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/>
              <a:t>“Deep fake technologies have the potential to cause confusion, dissension and chaos.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/>
              <a:t>The technology has become significantly more sophisticated than was previously the case.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/>
              <a:t>Adversary nations might seek to use these technologies to influence public opinion in all kinds of ways.”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FCBDAE-3650-BD65-7FE0-BF159BA55AED}"/>
              </a:ext>
            </a:extLst>
          </p:cNvPr>
          <p:cNvSpPr txBox="1"/>
          <p:nvPr/>
        </p:nvSpPr>
        <p:spPr>
          <a:xfrm>
            <a:off x="1173892" y="-4201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A013F4-EC7C-1169-856A-0D838F52D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0328" y="-50797"/>
            <a:ext cx="3640506" cy="3089420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CA1AB463-1F59-5817-1763-553DA438F8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00" b="79752" l="29536" r="87994">
                        <a14:foregroundMark x1="54909" y1="27459" x2="59632" y2="7354"/>
                        <a14:foregroundMark x1="59632" y1="7354" x2="64755" y2="2770"/>
                        <a14:foregroundMark x1="64755" y1="2770" x2="69504" y2="6160"/>
                        <a14:foregroundMark x1="69504" y1="6160" x2="74360" y2="18720"/>
                        <a14:foregroundMark x1="74360" y1="18720" x2="76307" y2="26027"/>
                        <a14:foregroundMark x1="76307" y1="26027" x2="76547" y2="33620"/>
                        <a14:foregroundMark x1="76547" y1="33620" x2="74760" y2="39685"/>
                        <a14:foregroundMark x1="74760" y1="39685" x2="75480" y2="46323"/>
                        <a14:foregroundMark x1="75480" y1="46323" x2="67209" y2="66619"/>
                        <a14:foregroundMark x1="67209" y1="66619" x2="64088" y2="70487"/>
                        <a14:foregroundMark x1="64088" y1="70487" x2="60245" y2="70535"/>
                        <a14:foregroundMark x1="74360" y1="48281" x2="77668" y2="42980"/>
                        <a14:foregroundMark x1="77428" y1="27030" x2="78202" y2="15855"/>
                        <a14:foregroundMark x1="65608" y1="3295" x2="65608" y2="3295"/>
                        <a14:foregroundMark x1="65928" y1="3582" x2="65928" y2="3582"/>
                        <a14:foregroundMark x1="61468" y1="75945" x2="61353" y2="78372"/>
                        <a14:foregroundMark x1="61660" y1="71872" x2="61530" y2="74620"/>
                        <a14:foregroundMark x1="70125" y1="70515" x2="71291" y2="78558"/>
                        <a14:foregroundMark x1="71585" y1="65903" x2="76574" y2="70344"/>
                        <a14:foregroundMark x1="76574" y1="70344" x2="78602" y2="73782"/>
                        <a14:foregroundMark x1="74120" y1="62369" x2="87994" y2="76122"/>
                        <a14:foregroundMark x1="73986" y1="75597" x2="77721" y2="74737"/>
                        <a14:foregroundMark x1="77721" y1="74737" x2="77962" y2="74737"/>
                        <a14:backgroundMark x1="47012" y1="13133" x2="44264" y2="43553"/>
                        <a14:backgroundMark x1="55950" y1="79704" x2="55950" y2="79704"/>
                        <a14:backgroundMark x1="56163" y1="73687" x2="56163" y2="73687"/>
                        <a14:backgroundMark x1="56163" y1="73687" x2="58298" y2="76504"/>
                        <a14:backgroundMark x1="60139" y1="75788" x2="61073" y2="75645"/>
                        <a14:backgroundMark x1="60459" y1="75454" x2="62487" y2="75119"/>
                        <a14:backgroundMark x1="60966" y1="74928" x2="63314" y2="75645"/>
                        <a14:backgroundMark x1="61980" y1="79179" x2="58538" y2="78271"/>
                        <a14:backgroundMark x1="58538" y1="78271" x2="58511" y2="80755"/>
                        <a14:backgroundMark x1="55363" y1="65855" x2="56670" y2="70869"/>
                        <a14:backgroundMark x1="56990" y1="72970" x2="56990" y2="72970"/>
                        <a14:backgroundMark x1="56884" y1="69102" x2="58271" y2="72732"/>
                        <a14:backgroundMark x1="57497" y1="73257" x2="57391" y2="74594"/>
                        <a14:backgroundMark x1="57311" y1="73830" x2="56403" y2="68004"/>
                        <a14:backgroundMark x1="56403" y1="68004" x2="56884" y2="68911"/>
                        <a14:backgroundMark x1="56937" y1="73066" x2="57391" y2="73734"/>
                        <a14:backgroundMark x1="57684" y1="72970" x2="57257" y2="74164"/>
                        <a14:backgroundMark x1="57311" y1="73734" x2="57124" y2="69866"/>
                        <a14:backgroundMark x1="65848" y1="77555" x2="69317" y2="76361"/>
                        <a14:backgroundMark x1="69317" y1="76361" x2="69370" y2="76361"/>
                        <a14:backgroundMark x1="69691" y1="71394" x2="70758" y2="68481"/>
                        <a14:backgroundMark x1="70144" y1="68672" x2="69184" y2="70630"/>
                      </a14:backgroundRemoval>
                    </a14:imgEffect>
                  </a14:imgLayer>
                </a14:imgProps>
              </a:ext>
            </a:extLst>
          </a:blip>
          <a:srcRect l="23845" t="-2045" r="19247" b="23986"/>
          <a:stretch/>
        </p:blipFill>
        <p:spPr>
          <a:xfrm>
            <a:off x="2099682" y="-156499"/>
            <a:ext cx="7846176" cy="6218021"/>
          </a:xfrm>
          <a:custGeom>
            <a:avLst/>
            <a:gdLst/>
            <a:ahLst/>
            <a:cxnLst/>
            <a:rect l="l" t="t" r="r" b="b"/>
            <a:pathLst>
              <a:path w="9098732" h="6858000">
                <a:moveTo>
                  <a:pt x="6010592" y="0"/>
                </a:moveTo>
                <a:lnTo>
                  <a:pt x="8235629" y="4"/>
                </a:lnTo>
                <a:cubicBezTo>
                  <a:pt x="8235629" y="3"/>
                  <a:pt x="8235630" y="3"/>
                  <a:pt x="8235630" y="2"/>
                </a:cubicBezTo>
                <a:lnTo>
                  <a:pt x="9098732" y="0"/>
                </a:lnTo>
                <a:lnTo>
                  <a:pt x="909873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  <a:effec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8CD4143-A039-E417-5D58-A316A541ACA7}"/>
                  </a:ext>
                </a:extLst>
              </p14:cNvPr>
              <p14:cNvContentPartPr/>
              <p14:nvPr/>
            </p14:nvContentPartPr>
            <p14:xfrm>
              <a:off x="8705453" y="460347"/>
              <a:ext cx="935640" cy="25952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8CD4143-A039-E417-5D58-A316A541ACA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700773" y="455667"/>
                <a:ext cx="945000" cy="2604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26574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D57F13B-6973-4CE9-92F3-5EC476ED9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35C7A7-CC05-C44E-54C0-06239D3442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985" b="12745"/>
          <a:stretch/>
        </p:blipFill>
        <p:spPr>
          <a:xfrm>
            <a:off x="1301575" y="11"/>
            <a:ext cx="9767478" cy="6857989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68B5335-D5FF-4145-97AC-3783A0DE4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442733" cy="2787123"/>
          </a:xfrm>
          <a:custGeom>
            <a:avLst/>
            <a:gdLst>
              <a:gd name="connsiteX0" fmla="*/ 2442733 w 2442733"/>
              <a:gd name="connsiteY0" fmla="*/ 0 h 2787123"/>
              <a:gd name="connsiteX1" fmla="*/ 2442733 w 2442733"/>
              <a:gd name="connsiteY1" fmla="*/ 2787123 h 2787123"/>
              <a:gd name="connsiteX2" fmla="*/ 0 w 2442733"/>
              <a:gd name="connsiteY2" fmla="*/ 2787123 h 278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2733" h="2787123">
                <a:moveTo>
                  <a:pt x="2442733" y="0"/>
                </a:moveTo>
                <a:lnTo>
                  <a:pt x="2442733" y="2787123"/>
                </a:lnTo>
                <a:lnTo>
                  <a:pt x="0" y="2787123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C1D0562-B987-4741-985E-3AADE1075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49268" y="4070878"/>
            <a:ext cx="2442733" cy="2787123"/>
          </a:xfrm>
          <a:custGeom>
            <a:avLst/>
            <a:gdLst>
              <a:gd name="connsiteX0" fmla="*/ 2442733 w 2442733"/>
              <a:gd name="connsiteY0" fmla="*/ 0 h 2787123"/>
              <a:gd name="connsiteX1" fmla="*/ 2442733 w 2442733"/>
              <a:gd name="connsiteY1" fmla="*/ 2787123 h 2787123"/>
              <a:gd name="connsiteX2" fmla="*/ 0 w 2442733"/>
              <a:gd name="connsiteY2" fmla="*/ 2787123 h 278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2733" h="2787123">
                <a:moveTo>
                  <a:pt x="2442733" y="0"/>
                </a:moveTo>
                <a:lnTo>
                  <a:pt x="2442733" y="2787123"/>
                </a:lnTo>
                <a:lnTo>
                  <a:pt x="0" y="2787123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D5D285-678F-BE75-05C9-7775FB854AD5}"/>
              </a:ext>
            </a:extLst>
          </p:cNvPr>
          <p:cNvSpPr txBox="1"/>
          <p:nvPr/>
        </p:nvSpPr>
        <p:spPr>
          <a:xfrm>
            <a:off x="4776686" y="1790859"/>
            <a:ext cx="7276939" cy="3276282"/>
          </a:xfrm>
          <a:prstGeom prst="rect">
            <a:avLst/>
          </a:prstGeom>
          <a:solidFill>
            <a:schemeClr val="bg1">
              <a:alpha val="70185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</a:rPr>
              <a:t>Researchers tested major AI models with benign data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</a:rPr>
              <a:t>Models achieved 85-95% accuracy in race, location, profession and other personal info from public posts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</a:rPr>
              <a:t>Example: The model inferred the user was Black based on a public NY restaurant mention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</a:rPr>
              <a:t>AI models can infer personal data at an unprecedented scale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</a:rPr>
              <a:t>Poses a severe threat to individual privacy and online security</a:t>
            </a:r>
          </a:p>
        </p:txBody>
      </p:sp>
    </p:spTree>
    <p:extLst>
      <p:ext uri="{BB962C8B-B14F-4D97-AF65-F5344CB8AC3E}">
        <p14:creationId xmlns:p14="http://schemas.microsoft.com/office/powerpoint/2010/main" val="895735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DA775C-A6F9-D0F9-A537-046FD91D6F1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0" y="2"/>
            <a:ext cx="12192001" cy="38501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4008D8-B05C-174B-62FF-03DE369BD5D8}"/>
              </a:ext>
            </a:extLst>
          </p:cNvPr>
          <p:cNvSpPr txBox="1"/>
          <p:nvPr/>
        </p:nvSpPr>
        <p:spPr>
          <a:xfrm>
            <a:off x="0" y="4331369"/>
            <a:ext cx="12192000" cy="2251065"/>
          </a:xfrm>
          <a:prstGeom prst="rect">
            <a:avLst/>
          </a:prstGeom>
          <a:solidFill>
            <a:schemeClr val="bg1">
              <a:alpha val="70185"/>
            </a:schemeClr>
          </a:solidFill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C</a:t>
            </a:r>
            <a:r>
              <a:rPr lang="en-GB" sz="2400" dirty="0">
                <a:effectLst/>
              </a:rPr>
              <a:t>oncerns about AI being used for mass surveillance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</a:rPr>
              <a:t>Models could track of individuals without consent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</a:rPr>
              <a:t>Governments could identify and target groups or individuals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</a:rPr>
              <a:t>Brands could exploit models for more invasive targeted advertising</a:t>
            </a:r>
          </a:p>
        </p:txBody>
      </p:sp>
    </p:spTree>
    <p:extLst>
      <p:ext uri="{BB962C8B-B14F-4D97-AF65-F5344CB8AC3E}">
        <p14:creationId xmlns:p14="http://schemas.microsoft.com/office/powerpoint/2010/main" val="2506489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e-up of hopscotch on a sidewalk">
            <a:extLst>
              <a:ext uri="{FF2B5EF4-FFF2-40B4-BE49-F238E27FC236}">
                <a16:creationId xmlns:a16="http://schemas.microsoft.com/office/drawing/2014/main" id="{5B6582A2-E530-FE60-B4BE-ED558066F9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14" r="10180" b="1"/>
          <a:stretch/>
        </p:blipFill>
        <p:spPr>
          <a:xfrm>
            <a:off x="428" y="0"/>
            <a:ext cx="12173431" cy="685800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AF77B5-D06B-F417-73D9-893CA25EA10B}"/>
              </a:ext>
            </a:extLst>
          </p:cNvPr>
          <p:cNvSpPr txBox="1"/>
          <p:nvPr/>
        </p:nvSpPr>
        <p:spPr>
          <a:xfrm>
            <a:off x="1164919" y="732758"/>
            <a:ext cx="1755894" cy="4720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77" b="0" i="0" u="none" strike="noStrike" kern="0" cap="none" spc="0" normalizeH="0" baseline="0" noProof="0" dirty="0">
                <a:ln>
                  <a:solidFill>
                    <a:prstClr val="white"/>
                  </a:solidFill>
                </a:ln>
                <a:blipFill>
                  <a:blip r:embed="rId4"/>
                  <a:stretch>
                    <a:fillRect/>
                  </a:stretch>
                </a:blip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390FFA-2625-0AA8-FF08-FE4ABB7A332F}"/>
              </a:ext>
            </a:extLst>
          </p:cNvPr>
          <p:cNvSpPr txBox="1"/>
          <p:nvPr/>
        </p:nvSpPr>
        <p:spPr>
          <a:xfrm>
            <a:off x="3465871" y="-668340"/>
            <a:ext cx="8842761" cy="781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100" b="0" i="0" u="none" strike="noStrike" kern="0" cap="none" spc="0" normalizeH="0" baseline="0" noProof="0" dirty="0">
                <a:ln w="22225">
                  <a:solidFill>
                    <a:prstClr val="white"/>
                  </a:solidFill>
                </a:ln>
                <a:noFill/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Final thoughts </a:t>
            </a:r>
          </a:p>
        </p:txBody>
      </p:sp>
    </p:spTree>
    <p:extLst>
      <p:ext uri="{BB962C8B-B14F-4D97-AF65-F5344CB8AC3E}">
        <p14:creationId xmlns:p14="http://schemas.microsoft.com/office/powerpoint/2010/main" val="84898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AF77B5-D06B-F417-73D9-893CA25EA10B}"/>
              </a:ext>
            </a:extLst>
          </p:cNvPr>
          <p:cNvSpPr txBox="1"/>
          <p:nvPr/>
        </p:nvSpPr>
        <p:spPr>
          <a:xfrm>
            <a:off x="1013148" y="1086718"/>
            <a:ext cx="1986933" cy="50064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123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4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5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6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7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8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9</a:t>
            </a:r>
            <a:endParaRPr kumimoji="0" lang="en-US" sz="25044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 Condensed" pitchFamily="2" charset="0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428B93F-4D3F-4A67-8E96-9232ACD9985E}"/>
              </a:ext>
            </a:extLst>
          </p:cNvPr>
          <p:cNvSpPr txBox="1">
            <a:spLocks/>
          </p:cNvSpPr>
          <p:nvPr/>
        </p:nvSpPr>
        <p:spPr>
          <a:xfrm>
            <a:off x="3485820" y="2268144"/>
            <a:ext cx="7693032" cy="319220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+mj-ea"/>
                <a:cs typeface="+mj-cs"/>
              </a:rPr>
              <a:t>Comprehensive approach: Strategy -  governance,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+mj-ea"/>
                <a:cs typeface="+mj-cs"/>
              </a:rPr>
              <a:t>for responsible AI.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+mj-ea"/>
                <a:cs typeface="+mj-cs"/>
              </a:rPr>
              <a:t>Corporate culture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+mj-ea"/>
                <a:cs typeface="+mj-cs"/>
              </a:rPr>
              <a:t>embraces ethics. </a:t>
            </a:r>
            <a:endParaRPr kumimoji="0" lang="en-GB" sz="4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92993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AF77B5-D06B-F417-73D9-893CA25EA10B}"/>
              </a:ext>
            </a:extLst>
          </p:cNvPr>
          <p:cNvSpPr txBox="1"/>
          <p:nvPr/>
        </p:nvSpPr>
        <p:spPr>
          <a:xfrm>
            <a:off x="984164" y="-4842187"/>
            <a:ext cx="1986933" cy="50064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123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4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5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6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7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8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9</a:t>
            </a:r>
            <a:endParaRPr kumimoji="0" lang="en-US" sz="25044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 Condensed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FE19A9-ECCD-A4AB-08F2-5D64D90930C1}"/>
              </a:ext>
            </a:extLst>
          </p:cNvPr>
          <p:cNvSpPr txBox="1"/>
          <p:nvPr/>
        </p:nvSpPr>
        <p:spPr>
          <a:xfrm>
            <a:off x="3794700" y="2028616"/>
            <a:ext cx="68987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Augmentation, not replacement, is advised.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Ensure ethical content aligns with brand values.</a:t>
            </a:r>
          </a:p>
        </p:txBody>
      </p:sp>
    </p:spTree>
    <p:extLst>
      <p:ext uri="{BB962C8B-B14F-4D97-AF65-F5344CB8AC3E}">
        <p14:creationId xmlns:p14="http://schemas.microsoft.com/office/powerpoint/2010/main" val="2023819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AF77B5-D06B-F417-73D9-893CA25EA10B}"/>
              </a:ext>
            </a:extLst>
          </p:cNvPr>
          <p:cNvSpPr txBox="1"/>
          <p:nvPr/>
        </p:nvSpPr>
        <p:spPr>
          <a:xfrm>
            <a:off x="984164" y="-10525740"/>
            <a:ext cx="1986933" cy="50064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123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4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5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6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7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8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9</a:t>
            </a:r>
            <a:endParaRPr kumimoji="0" lang="en-US" sz="25044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 Condensed" pitchFamily="2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5D1187-F01E-2438-78F6-39DCB416194A}"/>
              </a:ext>
            </a:extLst>
          </p:cNvPr>
          <p:cNvSpPr txBox="1"/>
          <p:nvPr/>
        </p:nvSpPr>
        <p:spPr>
          <a:xfrm>
            <a:off x="3794700" y="2659559"/>
            <a:ext cx="6898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Vigilance and reassurance 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 all stages.</a:t>
            </a:r>
          </a:p>
        </p:txBody>
      </p:sp>
    </p:spTree>
    <p:extLst>
      <p:ext uri="{BB962C8B-B14F-4D97-AF65-F5344CB8AC3E}">
        <p14:creationId xmlns:p14="http://schemas.microsoft.com/office/powerpoint/2010/main" val="3340874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85B57F6-59DE-4274-A37C-F47FE4E42E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8C63406-9171-4282-BAAB-2DDC6831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3870" y="-2"/>
            <a:ext cx="8239927" cy="6858000"/>
          </a:xfrm>
          <a:custGeom>
            <a:avLst/>
            <a:gdLst>
              <a:gd name="connsiteX0" fmla="*/ 6010593 w 8239927"/>
              <a:gd name="connsiteY0" fmla="*/ 0 h 6858000"/>
              <a:gd name="connsiteX1" fmla="*/ 8239927 w 8239927"/>
              <a:gd name="connsiteY1" fmla="*/ 0 h 6858000"/>
              <a:gd name="connsiteX2" fmla="*/ 2229335 w 8239927"/>
              <a:gd name="connsiteY2" fmla="*/ 6858000 h 6858000"/>
              <a:gd name="connsiteX3" fmla="*/ 0 w 823992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39927" h="6858000">
                <a:moveTo>
                  <a:pt x="6010593" y="0"/>
                </a:moveTo>
                <a:lnTo>
                  <a:pt x="8239927" y="0"/>
                </a:lnTo>
                <a:lnTo>
                  <a:pt x="222933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0A1209-AC72-66CF-6362-7838968F2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872937"/>
            <a:ext cx="5920740" cy="1360898"/>
          </a:xfrm>
        </p:spPr>
        <p:txBody>
          <a:bodyPr>
            <a:normAutofit/>
          </a:bodyPr>
          <a:lstStyle/>
          <a:p>
            <a:r>
              <a:rPr lang="en-GB" dirty="0"/>
              <a:t>The Golden Rule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47423-893B-2969-E98E-6CB45501C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621" y="2233835"/>
            <a:ext cx="7400445" cy="4268565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GB" sz="2400" dirty="0"/>
              <a:t>Treat others as you would like others to treat yourself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2400" dirty="0"/>
              <a:t>(in a positive or directive form).</a:t>
            </a:r>
          </a:p>
          <a:p>
            <a:pPr>
              <a:lnSpc>
                <a:spcPct val="110000"/>
              </a:lnSpc>
            </a:pPr>
            <a:r>
              <a:rPr lang="en-GB" sz="2400" dirty="0"/>
              <a:t>Do not treat others in ways that you would not like to be treated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2400" dirty="0"/>
              <a:t>(negative or prohibitive form)</a:t>
            </a:r>
          </a:p>
          <a:p>
            <a:pPr>
              <a:lnSpc>
                <a:spcPct val="110000"/>
              </a:lnSpc>
            </a:pPr>
            <a:r>
              <a:rPr lang="en-GB" sz="2400" dirty="0"/>
              <a:t>What you wish upon others, you wish upon yourself (empathetic or responsive form).</a:t>
            </a:r>
          </a:p>
          <a:p>
            <a:pPr>
              <a:lnSpc>
                <a:spcPct val="110000"/>
              </a:lnSpc>
            </a:pPr>
            <a:r>
              <a:rPr lang="en-GB" sz="2400" dirty="0"/>
              <a:t>Similar to the Hillel Rule: (Died  10 BCE)</a:t>
            </a:r>
          </a:p>
          <a:p>
            <a:pPr>
              <a:lnSpc>
                <a:spcPct val="110000"/>
              </a:lnSpc>
            </a:pPr>
            <a:r>
              <a:rPr lang="en-GB" sz="2400" dirty="0"/>
              <a:t>"What is hateful to yourself, do not do to your fellow man”.</a:t>
            </a:r>
          </a:p>
          <a:p>
            <a:pPr>
              <a:lnSpc>
                <a:spcPct val="110000"/>
              </a:lnSpc>
            </a:pPr>
            <a:endParaRPr lang="en-GB" sz="1400" dirty="0"/>
          </a:p>
        </p:txBody>
      </p:sp>
      <p:pic>
        <p:nvPicPr>
          <p:cNvPr id="6" name="Picture 5" descr="Orange arrow exiting grid maze">
            <a:extLst>
              <a:ext uri="{FF2B5EF4-FFF2-40B4-BE49-F238E27FC236}">
                <a16:creationId xmlns:a16="http://schemas.microsoft.com/office/drawing/2014/main" id="{E127E305-D949-1496-0017-1AF62F2125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6284" r="18207"/>
          <a:stretch/>
        </p:blipFill>
        <p:spPr>
          <a:xfrm>
            <a:off x="5280193" y="10"/>
            <a:ext cx="6911808" cy="6857990"/>
          </a:xfrm>
          <a:custGeom>
            <a:avLst/>
            <a:gdLst/>
            <a:ahLst/>
            <a:cxnLst/>
            <a:rect l="l" t="t" r="r" b="b"/>
            <a:pathLst>
              <a:path w="6911808" h="6858000">
                <a:moveTo>
                  <a:pt x="6001291" y="0"/>
                </a:moveTo>
                <a:lnTo>
                  <a:pt x="6010593" y="0"/>
                </a:lnTo>
                <a:lnTo>
                  <a:pt x="6911808" y="0"/>
                </a:lnTo>
                <a:lnTo>
                  <a:pt x="6911808" y="6858000"/>
                </a:lnTo>
                <a:lnTo>
                  <a:pt x="6094479" y="6858000"/>
                </a:lnTo>
                <a:lnTo>
                  <a:pt x="6001291" y="6858000"/>
                </a:lnTo>
                <a:lnTo>
                  <a:pt x="2229335" y="6858000"/>
                </a:lnTo>
                <a:lnTo>
                  <a:pt x="1633138" y="6858000"/>
                </a:lnTo>
                <a:lnTo>
                  <a:pt x="0" y="6858000"/>
                </a:lnTo>
                <a:lnTo>
                  <a:pt x="6001291" y="1061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12645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AF77B5-D06B-F417-73D9-893CA25EA10B}"/>
              </a:ext>
            </a:extLst>
          </p:cNvPr>
          <p:cNvSpPr txBox="1"/>
          <p:nvPr/>
        </p:nvSpPr>
        <p:spPr>
          <a:xfrm>
            <a:off x="984164" y="-15978254"/>
            <a:ext cx="1986933" cy="50064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123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4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5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6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7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8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9</a:t>
            </a:r>
            <a:endParaRPr kumimoji="0" lang="en-US" sz="25044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 Condensed" pitchFamily="2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024785-F222-EF28-3F38-465210C8BA9A}"/>
              </a:ext>
            </a:extLst>
          </p:cNvPr>
          <p:cNvSpPr txBox="1"/>
          <p:nvPr/>
        </p:nvSpPr>
        <p:spPr>
          <a:xfrm>
            <a:off x="3794700" y="2028616"/>
            <a:ext cx="68987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Copyright and Legal Exposure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 tools based on diverse data sources.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Validation of outputs crucial to avoid legal issues.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637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AF77B5-D06B-F417-73D9-893CA25EA10B}"/>
              </a:ext>
            </a:extLst>
          </p:cNvPr>
          <p:cNvSpPr txBox="1"/>
          <p:nvPr/>
        </p:nvSpPr>
        <p:spPr>
          <a:xfrm>
            <a:off x="984164" y="-21082631"/>
            <a:ext cx="1986933" cy="50064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123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4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5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6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7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8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9</a:t>
            </a:r>
            <a:endParaRPr kumimoji="0" lang="en-US" sz="25044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 Condensed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C62170-5A92-D41E-836C-390D2F13F400}"/>
              </a:ext>
            </a:extLst>
          </p:cNvPr>
          <p:cNvSpPr txBox="1"/>
          <p:nvPr/>
        </p:nvSpPr>
        <p:spPr>
          <a:xfrm>
            <a:off x="3806575" y="1533368"/>
            <a:ext cx="76353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 Data Privacy Violations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Generative AI may include personal information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panose="02000503000000020004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Ensure PI removal and compliance with privacy laws.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678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AF77B5-D06B-F417-73D9-893CA25EA10B}"/>
              </a:ext>
            </a:extLst>
          </p:cNvPr>
          <p:cNvSpPr txBox="1"/>
          <p:nvPr/>
        </p:nvSpPr>
        <p:spPr>
          <a:xfrm>
            <a:off x="984164" y="-26467413"/>
            <a:ext cx="1986933" cy="50064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123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4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5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6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7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8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9</a:t>
            </a:r>
            <a:endParaRPr kumimoji="0" lang="en-US" sz="25044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 Condensed" pitchFamily="2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5D5789-AA7A-09F3-16FC-3616314F4FB8}"/>
              </a:ext>
            </a:extLst>
          </p:cNvPr>
          <p:cNvSpPr txBox="1"/>
          <p:nvPr/>
        </p:nvSpPr>
        <p:spPr>
          <a:xfrm>
            <a:off x="3794700" y="1690062"/>
            <a:ext cx="741313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Generative AI can amplify existing biases.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panose="02000503000000020004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Diverse leadership and experts are essential.</a:t>
            </a:r>
          </a:p>
        </p:txBody>
      </p:sp>
    </p:spTree>
    <p:extLst>
      <p:ext uri="{BB962C8B-B14F-4D97-AF65-F5344CB8AC3E}">
        <p14:creationId xmlns:p14="http://schemas.microsoft.com/office/powerpoint/2010/main" val="2496340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AF77B5-D06B-F417-73D9-893CA25EA10B}"/>
              </a:ext>
            </a:extLst>
          </p:cNvPr>
          <p:cNvSpPr txBox="1"/>
          <p:nvPr/>
        </p:nvSpPr>
        <p:spPr>
          <a:xfrm>
            <a:off x="984164" y="-32335797"/>
            <a:ext cx="1986933" cy="50064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123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4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5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6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7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8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9</a:t>
            </a:r>
            <a:endParaRPr kumimoji="0" lang="en-US" sz="25044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 Condensed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445FB0-3481-CFDC-438A-97BF13773B21}"/>
              </a:ext>
            </a:extLst>
          </p:cNvPr>
          <p:cNvSpPr txBox="1"/>
          <p:nvPr/>
        </p:nvSpPr>
        <p:spPr>
          <a:xfrm>
            <a:off x="3794700" y="1393616"/>
            <a:ext cx="78385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 Workforce Roles and Morale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panose="02000503000000020004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AI is changing the work landscape.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panose="02000503000000020004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Investment in training is crucial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2137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AF77B5-D06B-F417-73D9-893CA25EA10B}"/>
              </a:ext>
            </a:extLst>
          </p:cNvPr>
          <p:cNvSpPr txBox="1"/>
          <p:nvPr/>
        </p:nvSpPr>
        <p:spPr>
          <a:xfrm>
            <a:off x="984164" y="-37695896"/>
            <a:ext cx="1986933" cy="50064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123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4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5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6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7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8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9</a:t>
            </a:r>
            <a:endParaRPr kumimoji="0" lang="en-US" sz="25044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 Condensed" pitchFamily="2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3263D0-5FA5-1D5A-74ED-5E4BE940E56A}"/>
              </a:ext>
            </a:extLst>
          </p:cNvPr>
          <p:cNvSpPr txBox="1"/>
          <p:nvPr/>
        </p:nvSpPr>
        <p:spPr>
          <a:xfrm>
            <a:off x="3794700" y="1393616"/>
            <a:ext cx="741313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  Data Provenance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panose="02000503000000020004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AI uses large data volumes</a:t>
            </a:r>
            <a:r>
              <a:rPr lang="en-GB" sz="4400" dirty="0">
                <a:solidFill>
                  <a:prstClr val="white"/>
                </a:solidFill>
                <a:latin typeface="Helvetica Neue" panose="02000503000000020004" pitchFamily="2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panose="02000503000000020004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Address accuracy and data usage transparency.</a:t>
            </a:r>
          </a:p>
        </p:txBody>
      </p:sp>
    </p:spTree>
    <p:extLst>
      <p:ext uri="{BB962C8B-B14F-4D97-AF65-F5344CB8AC3E}">
        <p14:creationId xmlns:p14="http://schemas.microsoft.com/office/powerpoint/2010/main" val="3777152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AF77B5-D06B-F417-73D9-893CA25EA10B}"/>
              </a:ext>
            </a:extLst>
          </p:cNvPr>
          <p:cNvSpPr txBox="1"/>
          <p:nvPr/>
        </p:nvSpPr>
        <p:spPr>
          <a:xfrm>
            <a:off x="984164" y="-43160149"/>
            <a:ext cx="1986933" cy="50064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123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4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5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6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7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8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rPr>
              <a:t>9</a:t>
            </a:r>
            <a:endParaRPr kumimoji="0" lang="en-US" sz="25044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 Condensed" pitchFamily="2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C2C44D-3732-9DBE-1216-E3989B563DBA}"/>
              </a:ext>
            </a:extLst>
          </p:cNvPr>
          <p:cNvSpPr txBox="1"/>
          <p:nvPr/>
        </p:nvSpPr>
        <p:spPr>
          <a:xfrm>
            <a:off x="3549277" y="1657558"/>
            <a:ext cx="81941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 Lack of Context and Interpretability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Generative AI relies on correlations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Model 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interpretability needed for trust.</a:t>
            </a:r>
          </a:p>
        </p:txBody>
      </p:sp>
    </p:spTree>
    <p:extLst>
      <p:ext uri="{BB962C8B-B14F-4D97-AF65-F5344CB8AC3E}">
        <p14:creationId xmlns:p14="http://schemas.microsoft.com/office/powerpoint/2010/main" val="2655859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E636621-C309-E9D2-9AE8-B32FA6D5EE19}"/>
              </a:ext>
            </a:extLst>
          </p:cNvPr>
          <p:cNvSpPr/>
          <p:nvPr/>
        </p:nvSpPr>
        <p:spPr>
          <a:xfrm>
            <a:off x="483279" y="1319489"/>
            <a:ext cx="2781223" cy="500898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970B31-5396-65DD-F35B-596A3CC78431}"/>
              </a:ext>
            </a:extLst>
          </p:cNvPr>
          <p:cNvSpPr/>
          <p:nvPr/>
        </p:nvSpPr>
        <p:spPr>
          <a:xfrm>
            <a:off x="880167" y="1768513"/>
            <a:ext cx="2135176" cy="7243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914358">
              <a:defRPr/>
            </a:pPr>
            <a:r>
              <a:rPr lang="en-GB" sz="20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/>
                <a:cs typeface="Biome" panose="020B0503030204020804" pitchFamily="34" charset="0"/>
              </a:rPr>
              <a:t>1</a:t>
            </a:r>
          </a:p>
          <a:p>
            <a:pPr defTabSz="914358">
              <a:defRPr/>
            </a:pPr>
            <a:r>
              <a:rPr lang="en-GB" sz="2000" b="1" dirty="0">
                <a:solidFill>
                  <a:schemeClr val="bg1"/>
                </a:solidFill>
                <a:latin typeface="Calibri" panose="020F0502020204030204"/>
              </a:rPr>
              <a:t>Act ethically and responsibly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575CE70-A28A-B225-E34E-7A3AC07F2F57}"/>
              </a:ext>
            </a:extLst>
          </p:cNvPr>
          <p:cNvSpPr txBox="1"/>
          <p:nvPr/>
        </p:nvSpPr>
        <p:spPr>
          <a:xfrm>
            <a:off x="643302" y="3036186"/>
            <a:ext cx="2425304" cy="265797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47639" lvl="1" indent="-247639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Balance AI's benefits with its potential for misuse</a:t>
            </a:r>
          </a:p>
          <a:p>
            <a:pPr marL="247639" lvl="1" indent="-247639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Be aware AI is only as ethical as the humans that operate it</a:t>
            </a:r>
          </a:p>
          <a:p>
            <a:pPr marL="247639" lvl="1" indent="-247639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Understand Innovation often outpaces regulation and legislation</a:t>
            </a:r>
          </a:p>
          <a:p>
            <a:pPr marL="247639" lvl="1" indent="-247639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Ensuring alignment with brand values is crucial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299BEA-3D7C-8F3E-ED57-BECF2D0E5368}"/>
              </a:ext>
            </a:extLst>
          </p:cNvPr>
          <p:cNvSpPr/>
          <p:nvPr/>
        </p:nvSpPr>
        <p:spPr>
          <a:xfrm>
            <a:off x="3677361" y="2719092"/>
            <a:ext cx="1592192" cy="7243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914358">
              <a:defRPr/>
            </a:pPr>
            <a:r>
              <a:rPr lang="en-GB" sz="1698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/>
                <a:cs typeface="Biome" panose="020B0503030204020804" pitchFamily="34" charset="0"/>
              </a:rPr>
              <a:t>2</a:t>
            </a:r>
          </a:p>
          <a:p>
            <a:pPr defTabSz="914358">
              <a:defRPr/>
            </a:pPr>
            <a:r>
              <a:rPr lang="en-GB" sz="1698" b="1" dirty="0">
                <a:solidFill>
                  <a:schemeClr val="bg1"/>
                </a:solidFill>
                <a:latin typeface="Calibri" panose="020F0502020204030204"/>
              </a:rPr>
              <a:t>Ensure quality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97B0FDC-DC99-598D-EEBD-A88C2149E173}"/>
              </a:ext>
            </a:extLst>
          </p:cNvPr>
          <p:cNvSpPr txBox="1"/>
          <p:nvPr/>
        </p:nvSpPr>
        <p:spPr>
          <a:xfrm>
            <a:off x="3671970" y="3823980"/>
            <a:ext cx="2195618" cy="403681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61926" lvl="1" indent="-261926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A planned approach to AI integration is vital to ensure consistency and compliance</a:t>
            </a:r>
          </a:p>
          <a:p>
            <a:pPr marL="261926" lvl="1" indent="-261926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AI enhances productivity, but adherence to quality processes is essential</a:t>
            </a:r>
          </a:p>
          <a:p>
            <a:pPr marL="261926" lvl="1" indent="-261926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Effective prompt engineering is essential</a:t>
            </a:r>
          </a:p>
          <a:p>
            <a:pPr marL="261926" lvl="1" indent="-261926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Marketers need critical thinking to evaluate AI outputs </a:t>
            </a:r>
          </a:p>
          <a:p>
            <a:pPr marL="261926" lvl="1" indent="-261926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Implement multi-step approval processes for accuracy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C403A8-E99A-9C1F-9A8F-E487D3490937}"/>
              </a:ext>
            </a:extLst>
          </p:cNvPr>
          <p:cNvSpPr/>
          <p:nvPr/>
        </p:nvSpPr>
        <p:spPr>
          <a:xfrm>
            <a:off x="6830405" y="2794829"/>
            <a:ext cx="1440092" cy="72431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914358">
              <a:defRPr/>
            </a:pPr>
            <a:r>
              <a:rPr lang="en-GB" sz="1698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/>
                <a:cs typeface="Biome" panose="020B0503030204020804" pitchFamily="34" charset="0"/>
              </a:rPr>
              <a:t>3</a:t>
            </a:r>
          </a:p>
          <a:p>
            <a:pPr defTabSz="914358">
              <a:defRPr/>
            </a:pPr>
            <a:r>
              <a:rPr lang="en-GB" sz="1698" b="1" dirty="0">
                <a:solidFill>
                  <a:schemeClr val="bg1"/>
                </a:solidFill>
                <a:latin typeface="Calibri" panose="020F0502020204030204"/>
              </a:rPr>
              <a:t>Be transparent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87FEA69-0287-0A17-3FA7-580611FF4085}"/>
              </a:ext>
            </a:extLst>
          </p:cNvPr>
          <p:cNvSpPr txBox="1"/>
          <p:nvPr/>
        </p:nvSpPr>
        <p:spPr>
          <a:xfrm>
            <a:off x="6758071" y="3870830"/>
            <a:ext cx="1904779" cy="144988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61926" lvl="1" indent="-261926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chemeClr val="bg1"/>
                </a:solidFill>
                <a:latin typeface="Calibri" panose="020F0502020204030204"/>
              </a:rPr>
              <a:t>Ensure customers are aware when data is being used and processed by AI systems</a:t>
            </a:r>
          </a:p>
          <a:p>
            <a:pPr marL="261926" lvl="1" indent="-261926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chemeClr val="bg1"/>
                </a:solidFill>
                <a:latin typeface="Calibri" panose="020F0502020204030204"/>
              </a:rPr>
              <a:t>It is essential to have a clear data processing policy </a:t>
            </a:r>
          </a:p>
          <a:p>
            <a:pPr marL="261926" lvl="1" indent="-261926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GB" sz="1100" dirty="0">
                <a:solidFill>
                  <a:schemeClr val="bg1"/>
                </a:solidFill>
                <a:latin typeface="Calibri" panose="020F0502020204030204"/>
                <a:ea typeface="Times New Roman" panose="02020603050405020304" pitchFamily="18" charset="0"/>
              </a:rPr>
              <a:t>Consider identifying any sensitive information generated by AI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D493A0-7729-D11B-120A-CBD32C7C6E77}"/>
              </a:ext>
            </a:extLst>
          </p:cNvPr>
          <p:cNvSpPr/>
          <p:nvPr/>
        </p:nvSpPr>
        <p:spPr>
          <a:xfrm>
            <a:off x="9477225" y="2750056"/>
            <a:ext cx="1856154" cy="7243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914358">
              <a:defRPr/>
            </a:pPr>
            <a:r>
              <a:rPr lang="en-GB" sz="2183" b="1" dirty="0">
                <a:solidFill>
                  <a:schemeClr val="bg1"/>
                </a:solidFill>
                <a:latin typeface="Calibri" panose="020F0502020204030204"/>
                <a:cs typeface="Biome" panose="020B0503030204020804" pitchFamily="34" charset="0"/>
              </a:rPr>
              <a:t>4</a:t>
            </a:r>
          </a:p>
          <a:p>
            <a:pPr defTabSz="914358">
              <a:defRPr/>
            </a:pPr>
            <a:r>
              <a:rPr lang="en-GB" sz="1698" b="1" dirty="0">
                <a:solidFill>
                  <a:schemeClr val="bg1"/>
                </a:solidFill>
                <a:latin typeface="Calibri" panose="020F0502020204030204"/>
              </a:rPr>
              <a:t>Build AI awareness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9B83ADB-E70D-6E1C-8C43-42547D92D533}"/>
              </a:ext>
            </a:extLst>
          </p:cNvPr>
          <p:cNvSpPr txBox="1"/>
          <p:nvPr/>
        </p:nvSpPr>
        <p:spPr>
          <a:xfrm>
            <a:off x="9553334" y="3496036"/>
            <a:ext cx="1982000" cy="239783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47639" lvl="1" indent="-247639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chemeClr val="bg1"/>
                </a:solidFill>
                <a:latin typeface="Calibri" panose="020F0502020204030204"/>
              </a:rPr>
              <a:t>Stay updated on AI industry trends, legal regulations, and ethical guidelines for responsible marketing </a:t>
            </a:r>
          </a:p>
          <a:p>
            <a:pPr marL="247639" lvl="1" indent="-247639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GB" sz="1100" dirty="0">
                <a:solidFill>
                  <a:schemeClr val="bg1"/>
                </a:solidFill>
                <a:latin typeface="Calibri" panose="020F0502020204030204"/>
              </a:rPr>
              <a:t>Familiarise</a:t>
            </a:r>
            <a:r>
              <a:rPr lang="en-US" sz="1100" dirty="0">
                <a:solidFill>
                  <a:schemeClr val="bg1"/>
                </a:solidFill>
                <a:latin typeface="Calibri" panose="020F0502020204030204"/>
              </a:rPr>
              <a:t> yourself with AI algorithms and their applications, focusing on data processing methods and ethical considerations </a:t>
            </a:r>
          </a:p>
          <a:p>
            <a:pPr marL="247639" lvl="1" indent="-247639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chemeClr val="bg1"/>
                </a:solidFill>
                <a:latin typeface="Calibri" panose="020F0502020204030204"/>
              </a:rPr>
              <a:t>Monitor emerging AI technologies and be vigilant about potential challenges, engaging with experts and communities for insights into developments and issues 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F501C8C-14C7-1C85-61D9-B44CC26C012F}"/>
              </a:ext>
            </a:extLst>
          </p:cNvPr>
          <p:cNvSpPr txBox="1">
            <a:spLocks/>
          </p:cNvSpPr>
          <p:nvPr/>
        </p:nvSpPr>
        <p:spPr>
          <a:xfrm>
            <a:off x="3619703" y="407615"/>
            <a:ext cx="5043147" cy="72431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/>
              <a:t>CIM’s </a:t>
            </a:r>
            <a:r>
              <a:rPr lang="en-GB" dirty="0"/>
              <a:t>AI</a:t>
            </a:r>
            <a:r>
              <a:rPr lang="en-GB" b="1" dirty="0"/>
              <a:t> Principles</a:t>
            </a:r>
          </a:p>
        </p:txBody>
      </p:sp>
    </p:spTree>
    <p:extLst>
      <p:ext uri="{BB962C8B-B14F-4D97-AF65-F5344CB8AC3E}">
        <p14:creationId xmlns:p14="http://schemas.microsoft.com/office/powerpoint/2010/main" val="2308045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E636621-C309-E9D2-9AE8-B32FA6D5EE19}"/>
              </a:ext>
            </a:extLst>
          </p:cNvPr>
          <p:cNvSpPr/>
          <p:nvPr/>
        </p:nvSpPr>
        <p:spPr>
          <a:xfrm>
            <a:off x="3409159" y="1366339"/>
            <a:ext cx="2781223" cy="500898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970B31-5396-65DD-F35B-596A3CC78431}"/>
              </a:ext>
            </a:extLst>
          </p:cNvPr>
          <p:cNvSpPr/>
          <p:nvPr/>
        </p:nvSpPr>
        <p:spPr>
          <a:xfrm>
            <a:off x="559766" y="1768513"/>
            <a:ext cx="2425304" cy="7243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914358">
              <a:defRPr/>
            </a:pPr>
            <a:r>
              <a:rPr lang="en-GB" sz="28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/>
                <a:cs typeface="Biome" panose="020B0503030204020804" pitchFamily="34" charset="0"/>
              </a:rPr>
              <a:t>1</a:t>
            </a:r>
          </a:p>
          <a:p>
            <a:pPr defTabSz="914358">
              <a:defRPr/>
            </a:pPr>
            <a:r>
              <a:rPr lang="en-GB" sz="2000" b="1" dirty="0">
                <a:solidFill>
                  <a:schemeClr val="bg1"/>
                </a:solidFill>
                <a:latin typeface="Calibri" panose="020F0502020204030204"/>
              </a:rPr>
              <a:t>Act ethically and responsibly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575CE70-A28A-B225-E34E-7A3AC07F2F57}"/>
              </a:ext>
            </a:extLst>
          </p:cNvPr>
          <p:cNvSpPr txBox="1"/>
          <p:nvPr/>
        </p:nvSpPr>
        <p:spPr>
          <a:xfrm>
            <a:off x="414702" y="3036186"/>
            <a:ext cx="2425304" cy="265797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47639" lvl="1" indent="-247639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Balance AI's benefits with its potential for misuse</a:t>
            </a:r>
          </a:p>
          <a:p>
            <a:pPr marL="247639" lvl="1" indent="-247639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Be aware AI is only as ethical as the humans that operate it</a:t>
            </a:r>
          </a:p>
          <a:p>
            <a:pPr marL="247639" lvl="1" indent="-247639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Understand Innovation often outpaces regulation and legislation</a:t>
            </a:r>
          </a:p>
          <a:p>
            <a:pPr marL="247639" lvl="1" indent="-247639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Ensuring alignment with brand values is crucial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299BEA-3D7C-8F3E-ED57-BECF2D0E5368}"/>
              </a:ext>
            </a:extLst>
          </p:cNvPr>
          <p:cNvSpPr/>
          <p:nvPr/>
        </p:nvSpPr>
        <p:spPr>
          <a:xfrm>
            <a:off x="3637268" y="1768513"/>
            <a:ext cx="2458732" cy="7243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914358">
              <a:defRPr/>
            </a:pPr>
            <a:r>
              <a:rPr lang="en-GB" sz="28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/>
                <a:cs typeface="Biome" panose="020B0503030204020804" pitchFamily="34" charset="0"/>
              </a:rPr>
              <a:t>2</a:t>
            </a:r>
          </a:p>
          <a:p>
            <a:pPr defTabSz="914358">
              <a:defRPr/>
            </a:pPr>
            <a:r>
              <a:rPr lang="en-GB" sz="2000" b="1" dirty="0">
                <a:solidFill>
                  <a:schemeClr val="bg1"/>
                </a:solidFill>
                <a:latin typeface="Calibri" panose="020F0502020204030204"/>
              </a:rPr>
              <a:t>Ensure quality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97B0FDC-DC99-598D-EEBD-A88C2149E173}"/>
              </a:ext>
            </a:extLst>
          </p:cNvPr>
          <p:cNvSpPr txBox="1"/>
          <p:nvPr/>
        </p:nvSpPr>
        <p:spPr>
          <a:xfrm>
            <a:off x="3476023" y="2839209"/>
            <a:ext cx="2619977" cy="30519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61926" lvl="1" indent="-261926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A planned approach to AI integration is vital to ensure consistency and compliance</a:t>
            </a:r>
          </a:p>
          <a:p>
            <a:pPr marL="261926" lvl="1" indent="-261926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AI enhances productivity, but adherence to quality processes is essential</a:t>
            </a:r>
          </a:p>
          <a:p>
            <a:pPr marL="261926" lvl="1" indent="-261926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Effective prompt engineering is essential</a:t>
            </a:r>
          </a:p>
          <a:p>
            <a:pPr marL="261926" lvl="1" indent="-261926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Marketers need critical thinking to evaluate AI outputs </a:t>
            </a:r>
          </a:p>
          <a:p>
            <a:pPr marL="261926" lvl="1" indent="-261926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Implement multi-step approval processes for accuracy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C403A8-E99A-9C1F-9A8F-E487D3490937}"/>
              </a:ext>
            </a:extLst>
          </p:cNvPr>
          <p:cNvSpPr/>
          <p:nvPr/>
        </p:nvSpPr>
        <p:spPr>
          <a:xfrm>
            <a:off x="6614470" y="1610255"/>
            <a:ext cx="1525958" cy="72431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914358">
              <a:defRPr/>
            </a:pPr>
            <a:r>
              <a:rPr lang="en-GB" sz="28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/>
                <a:cs typeface="Biome" panose="020B0503030204020804" pitchFamily="34" charset="0"/>
              </a:rPr>
              <a:t>3</a:t>
            </a:r>
            <a:endParaRPr lang="en-GB" sz="20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 panose="020F0502020204030204"/>
              <a:cs typeface="Biome" panose="020B0503030204020804" pitchFamily="34" charset="0"/>
            </a:endParaRPr>
          </a:p>
          <a:p>
            <a:pPr defTabSz="914358">
              <a:defRPr/>
            </a:pPr>
            <a:r>
              <a:rPr lang="en-GB" sz="2000" b="1" dirty="0">
                <a:solidFill>
                  <a:schemeClr val="bg1"/>
                </a:solidFill>
                <a:latin typeface="Calibri" panose="020F0502020204030204"/>
              </a:rPr>
              <a:t>Be transparent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87FEA69-0287-0A17-3FA7-580611FF4085}"/>
              </a:ext>
            </a:extLst>
          </p:cNvPr>
          <p:cNvSpPr txBox="1"/>
          <p:nvPr/>
        </p:nvSpPr>
        <p:spPr>
          <a:xfrm>
            <a:off x="6505856" y="2873050"/>
            <a:ext cx="2349871" cy="2460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61926" lvl="1" indent="-261926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Ensure customers are aware when data is being used and processed by AI systems</a:t>
            </a:r>
          </a:p>
          <a:p>
            <a:pPr marL="261926" lvl="1" indent="-261926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It is essential to have a clear data processing policy </a:t>
            </a:r>
          </a:p>
          <a:p>
            <a:pPr marL="261926" lvl="1" indent="-261926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bg1"/>
                </a:solidFill>
                <a:latin typeface="Calibri" panose="020F0502020204030204"/>
                <a:ea typeface="Times New Roman" panose="02020603050405020304" pitchFamily="18" charset="0"/>
              </a:rPr>
              <a:t>Consider identifying any sensitive information generated by AI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D493A0-7729-D11B-120A-CBD32C7C6E77}"/>
              </a:ext>
            </a:extLst>
          </p:cNvPr>
          <p:cNvSpPr/>
          <p:nvPr/>
        </p:nvSpPr>
        <p:spPr>
          <a:xfrm>
            <a:off x="9455679" y="1610255"/>
            <a:ext cx="1856154" cy="7243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914358">
              <a:defRPr/>
            </a:pPr>
            <a:r>
              <a:rPr lang="en-GB" sz="2800" b="1" dirty="0">
                <a:solidFill>
                  <a:schemeClr val="bg1"/>
                </a:solidFill>
                <a:latin typeface="Calibri" panose="020F0502020204030204"/>
                <a:cs typeface="Biome" panose="020B0503030204020804" pitchFamily="34" charset="0"/>
              </a:rPr>
              <a:t>4</a:t>
            </a:r>
          </a:p>
          <a:p>
            <a:pPr defTabSz="914358">
              <a:defRPr/>
            </a:pPr>
            <a:r>
              <a:rPr lang="en-GB" sz="2000" b="1" dirty="0">
                <a:solidFill>
                  <a:schemeClr val="bg1"/>
                </a:solidFill>
                <a:latin typeface="Calibri" panose="020F0502020204030204"/>
              </a:rPr>
              <a:t>Build AI awareness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9B83ADB-E70D-6E1C-8C43-42547D92D533}"/>
              </a:ext>
            </a:extLst>
          </p:cNvPr>
          <p:cNvSpPr txBox="1"/>
          <p:nvPr/>
        </p:nvSpPr>
        <p:spPr>
          <a:xfrm>
            <a:off x="9265583" y="2929441"/>
            <a:ext cx="2660121" cy="344588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47639" lvl="1" indent="-247639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Stay updated on AI industry trends, legal regulations, and ethical guidelines for responsible marketing </a:t>
            </a:r>
          </a:p>
          <a:p>
            <a:pPr marL="247639" lvl="1" indent="-247639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bg1"/>
                </a:solidFill>
                <a:latin typeface="Calibri" panose="020F0502020204030204"/>
              </a:rPr>
              <a:t>Familiarise</a:t>
            </a: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 yourself with AI algorithms and their applications, focusing on data processing methods and ethical considerations </a:t>
            </a:r>
          </a:p>
          <a:p>
            <a:pPr marL="247639" lvl="1" indent="-247639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Monitor emerging AI technologies and be vigilant about potential challenges, engaging with experts and communities for insights into developments and issues 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25AFAC-D3E8-5BDB-499E-536F5443F3C9}"/>
              </a:ext>
            </a:extLst>
          </p:cNvPr>
          <p:cNvSpPr txBox="1">
            <a:spLocks/>
          </p:cNvSpPr>
          <p:nvPr/>
        </p:nvSpPr>
        <p:spPr>
          <a:xfrm>
            <a:off x="3619703" y="407615"/>
            <a:ext cx="5043147" cy="72431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/>
              <a:t>CIM’s </a:t>
            </a:r>
            <a:r>
              <a:rPr lang="en-GB" dirty="0"/>
              <a:t>AI</a:t>
            </a:r>
            <a:r>
              <a:rPr lang="en-GB" b="1" dirty="0"/>
              <a:t> Principles</a:t>
            </a:r>
          </a:p>
        </p:txBody>
      </p:sp>
    </p:spTree>
    <p:extLst>
      <p:ext uri="{BB962C8B-B14F-4D97-AF65-F5344CB8AC3E}">
        <p14:creationId xmlns:p14="http://schemas.microsoft.com/office/powerpoint/2010/main" val="3843317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E636621-C309-E9D2-9AE8-B32FA6D5EE19}"/>
              </a:ext>
            </a:extLst>
          </p:cNvPr>
          <p:cNvSpPr/>
          <p:nvPr/>
        </p:nvSpPr>
        <p:spPr>
          <a:xfrm>
            <a:off x="6279432" y="1366339"/>
            <a:ext cx="2781223" cy="500898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970B31-5396-65DD-F35B-596A3CC78431}"/>
              </a:ext>
            </a:extLst>
          </p:cNvPr>
          <p:cNvSpPr/>
          <p:nvPr/>
        </p:nvSpPr>
        <p:spPr>
          <a:xfrm>
            <a:off x="559766" y="1768513"/>
            <a:ext cx="2425304" cy="7243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914358">
              <a:defRPr/>
            </a:pPr>
            <a:r>
              <a:rPr lang="en-GB" sz="28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/>
                <a:cs typeface="Biome" panose="020B0503030204020804" pitchFamily="34" charset="0"/>
              </a:rPr>
              <a:t>1</a:t>
            </a:r>
          </a:p>
          <a:p>
            <a:pPr defTabSz="914358">
              <a:defRPr/>
            </a:pPr>
            <a:r>
              <a:rPr lang="en-GB" sz="2000" b="1" dirty="0">
                <a:solidFill>
                  <a:schemeClr val="bg1"/>
                </a:solidFill>
                <a:latin typeface="Calibri" panose="020F0502020204030204"/>
              </a:rPr>
              <a:t>Act ethically and responsibly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575CE70-A28A-B225-E34E-7A3AC07F2F57}"/>
              </a:ext>
            </a:extLst>
          </p:cNvPr>
          <p:cNvSpPr txBox="1"/>
          <p:nvPr/>
        </p:nvSpPr>
        <p:spPr>
          <a:xfrm>
            <a:off x="414702" y="3036186"/>
            <a:ext cx="2425304" cy="265797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47639" lvl="1" indent="-247639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Balance AI's benefits with its potential for misuse</a:t>
            </a:r>
          </a:p>
          <a:p>
            <a:pPr marL="247639" lvl="1" indent="-247639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Be aware AI is only as ethical as the humans that operate it</a:t>
            </a:r>
          </a:p>
          <a:p>
            <a:pPr marL="247639" lvl="1" indent="-247639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Understand Innovation often outpaces regulation and legislation</a:t>
            </a:r>
          </a:p>
          <a:p>
            <a:pPr marL="247639" lvl="1" indent="-247639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Ensuring alignment with brand values is crucial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299BEA-3D7C-8F3E-ED57-BECF2D0E5368}"/>
              </a:ext>
            </a:extLst>
          </p:cNvPr>
          <p:cNvSpPr/>
          <p:nvPr/>
        </p:nvSpPr>
        <p:spPr>
          <a:xfrm>
            <a:off x="3637268" y="1768513"/>
            <a:ext cx="2458732" cy="7243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914358">
              <a:defRPr/>
            </a:pPr>
            <a:r>
              <a:rPr lang="en-GB" sz="28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/>
                <a:cs typeface="Biome" panose="020B0503030204020804" pitchFamily="34" charset="0"/>
              </a:rPr>
              <a:t>2</a:t>
            </a:r>
          </a:p>
          <a:p>
            <a:pPr defTabSz="914358">
              <a:defRPr/>
            </a:pPr>
            <a:r>
              <a:rPr lang="en-GB" sz="2000" b="1" dirty="0">
                <a:solidFill>
                  <a:schemeClr val="bg1"/>
                </a:solidFill>
                <a:latin typeface="Calibri" panose="020F0502020204030204"/>
              </a:rPr>
              <a:t>Ensure quality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97B0FDC-DC99-598D-EEBD-A88C2149E173}"/>
              </a:ext>
            </a:extLst>
          </p:cNvPr>
          <p:cNvSpPr txBox="1"/>
          <p:nvPr/>
        </p:nvSpPr>
        <p:spPr>
          <a:xfrm>
            <a:off x="3476023" y="2839209"/>
            <a:ext cx="2619977" cy="30519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61926" lvl="1" indent="-261926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A planned approach to AI integration is vital to ensure consistency and compliance</a:t>
            </a:r>
          </a:p>
          <a:p>
            <a:pPr marL="261926" lvl="1" indent="-261926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AI enhances productivity, but adherence to quality processes is essential</a:t>
            </a:r>
          </a:p>
          <a:p>
            <a:pPr marL="261926" lvl="1" indent="-261926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Effective prompt engineering is essential</a:t>
            </a:r>
          </a:p>
          <a:p>
            <a:pPr marL="261926" lvl="1" indent="-261926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Marketers need critical thinking to evaluate AI outputs </a:t>
            </a:r>
          </a:p>
          <a:p>
            <a:pPr marL="261926" lvl="1" indent="-261926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Implement multi-step approval processes for accuracy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C403A8-E99A-9C1F-9A8F-E487D3490937}"/>
              </a:ext>
            </a:extLst>
          </p:cNvPr>
          <p:cNvSpPr/>
          <p:nvPr/>
        </p:nvSpPr>
        <p:spPr>
          <a:xfrm>
            <a:off x="6614470" y="1610255"/>
            <a:ext cx="1525958" cy="72431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914358">
              <a:defRPr/>
            </a:pPr>
            <a:r>
              <a:rPr lang="en-GB" sz="28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/>
                <a:cs typeface="Biome" panose="020B0503030204020804" pitchFamily="34" charset="0"/>
              </a:rPr>
              <a:t>3</a:t>
            </a:r>
            <a:endParaRPr lang="en-GB" sz="20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 panose="020F0502020204030204"/>
              <a:cs typeface="Biome" panose="020B0503030204020804" pitchFamily="34" charset="0"/>
            </a:endParaRPr>
          </a:p>
          <a:p>
            <a:pPr defTabSz="914358">
              <a:defRPr/>
            </a:pPr>
            <a:r>
              <a:rPr lang="en-GB" sz="2000" b="1" dirty="0">
                <a:solidFill>
                  <a:schemeClr val="bg1"/>
                </a:solidFill>
                <a:latin typeface="Calibri" panose="020F0502020204030204"/>
              </a:rPr>
              <a:t>Be transparent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87FEA69-0287-0A17-3FA7-580611FF4085}"/>
              </a:ext>
            </a:extLst>
          </p:cNvPr>
          <p:cNvSpPr txBox="1"/>
          <p:nvPr/>
        </p:nvSpPr>
        <p:spPr>
          <a:xfrm>
            <a:off x="6505856" y="2873050"/>
            <a:ext cx="2349871" cy="2460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61926" lvl="1" indent="-261926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Ensure customers are aware when data is being used and processed by AI systems</a:t>
            </a:r>
          </a:p>
          <a:p>
            <a:pPr marL="261926" lvl="1" indent="-261926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It is essential to have a clear data processing policy </a:t>
            </a:r>
          </a:p>
          <a:p>
            <a:pPr marL="261926" lvl="1" indent="-261926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bg1"/>
                </a:solidFill>
                <a:latin typeface="Calibri" panose="020F0502020204030204"/>
                <a:ea typeface="Times New Roman" panose="02020603050405020304" pitchFamily="18" charset="0"/>
              </a:rPr>
              <a:t>Consider identifying any sensitive information generated by AI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D493A0-7729-D11B-120A-CBD32C7C6E77}"/>
              </a:ext>
            </a:extLst>
          </p:cNvPr>
          <p:cNvSpPr/>
          <p:nvPr/>
        </p:nvSpPr>
        <p:spPr>
          <a:xfrm>
            <a:off x="9455679" y="1610255"/>
            <a:ext cx="1856154" cy="7243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914358">
              <a:defRPr/>
            </a:pPr>
            <a:r>
              <a:rPr lang="en-GB" sz="2800" b="1" dirty="0">
                <a:solidFill>
                  <a:schemeClr val="bg1"/>
                </a:solidFill>
                <a:latin typeface="Calibri" panose="020F0502020204030204"/>
                <a:cs typeface="Biome" panose="020B0503030204020804" pitchFamily="34" charset="0"/>
              </a:rPr>
              <a:t>4</a:t>
            </a:r>
          </a:p>
          <a:p>
            <a:pPr defTabSz="914358">
              <a:defRPr/>
            </a:pPr>
            <a:r>
              <a:rPr lang="en-GB" sz="2000" b="1" dirty="0">
                <a:solidFill>
                  <a:schemeClr val="bg1"/>
                </a:solidFill>
                <a:latin typeface="Calibri" panose="020F0502020204030204"/>
              </a:rPr>
              <a:t>Build AI awareness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9B83ADB-E70D-6E1C-8C43-42547D92D533}"/>
              </a:ext>
            </a:extLst>
          </p:cNvPr>
          <p:cNvSpPr txBox="1"/>
          <p:nvPr/>
        </p:nvSpPr>
        <p:spPr>
          <a:xfrm>
            <a:off x="9265583" y="2929441"/>
            <a:ext cx="2660121" cy="344588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47639" lvl="1" indent="-247639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Stay updated on AI industry trends, legal regulations, and ethical guidelines for responsible marketing </a:t>
            </a:r>
          </a:p>
          <a:p>
            <a:pPr marL="247639" lvl="1" indent="-247639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bg1"/>
                </a:solidFill>
                <a:latin typeface="Calibri" panose="020F0502020204030204"/>
              </a:rPr>
              <a:t>Familiarise</a:t>
            </a: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 yourself with AI algorithms and their applications, focusing on data processing methods and ethical considerations </a:t>
            </a:r>
          </a:p>
          <a:p>
            <a:pPr marL="247639" lvl="1" indent="-247639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Monitor emerging AI technologies and be vigilant about potential challenges, engaging with experts and communities for insights into developments and issues 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02B4A2-93D2-5B84-5B0E-CE65A0F39E32}"/>
              </a:ext>
            </a:extLst>
          </p:cNvPr>
          <p:cNvSpPr txBox="1">
            <a:spLocks/>
          </p:cNvSpPr>
          <p:nvPr/>
        </p:nvSpPr>
        <p:spPr>
          <a:xfrm>
            <a:off x="3619703" y="407615"/>
            <a:ext cx="5043147" cy="72431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/>
              <a:t>CIM’s </a:t>
            </a:r>
            <a:r>
              <a:rPr lang="en-GB" dirty="0"/>
              <a:t>AI</a:t>
            </a:r>
            <a:r>
              <a:rPr lang="en-GB" b="1" dirty="0"/>
              <a:t> Principles</a:t>
            </a:r>
          </a:p>
        </p:txBody>
      </p:sp>
    </p:spTree>
    <p:extLst>
      <p:ext uri="{BB962C8B-B14F-4D97-AF65-F5344CB8AC3E}">
        <p14:creationId xmlns:p14="http://schemas.microsoft.com/office/powerpoint/2010/main" val="2187973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E636621-C309-E9D2-9AE8-B32FA6D5EE19}"/>
              </a:ext>
            </a:extLst>
          </p:cNvPr>
          <p:cNvSpPr/>
          <p:nvPr/>
        </p:nvSpPr>
        <p:spPr>
          <a:xfrm>
            <a:off x="9144481" y="1475196"/>
            <a:ext cx="2781223" cy="500898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970B31-5396-65DD-F35B-596A3CC78431}"/>
              </a:ext>
            </a:extLst>
          </p:cNvPr>
          <p:cNvSpPr/>
          <p:nvPr/>
        </p:nvSpPr>
        <p:spPr>
          <a:xfrm>
            <a:off x="559766" y="1768513"/>
            <a:ext cx="2425304" cy="7243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914358">
              <a:defRPr/>
            </a:pPr>
            <a:r>
              <a:rPr lang="en-GB" sz="28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/>
                <a:cs typeface="Biome" panose="020B0503030204020804" pitchFamily="34" charset="0"/>
              </a:rPr>
              <a:t>1</a:t>
            </a:r>
          </a:p>
          <a:p>
            <a:pPr defTabSz="914358">
              <a:defRPr/>
            </a:pPr>
            <a:r>
              <a:rPr lang="en-GB" sz="2000" b="1" dirty="0">
                <a:solidFill>
                  <a:schemeClr val="bg1"/>
                </a:solidFill>
                <a:latin typeface="Calibri" panose="020F0502020204030204"/>
              </a:rPr>
              <a:t>Act ethically and responsibly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575CE70-A28A-B225-E34E-7A3AC07F2F57}"/>
              </a:ext>
            </a:extLst>
          </p:cNvPr>
          <p:cNvSpPr txBox="1"/>
          <p:nvPr/>
        </p:nvSpPr>
        <p:spPr>
          <a:xfrm>
            <a:off x="414702" y="3036186"/>
            <a:ext cx="2425304" cy="265797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47639" lvl="1" indent="-247639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Balance AI's benefits with its potential for misuse</a:t>
            </a:r>
          </a:p>
          <a:p>
            <a:pPr marL="247639" lvl="1" indent="-247639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Be aware AI is only as ethical as the humans that operate it</a:t>
            </a:r>
          </a:p>
          <a:p>
            <a:pPr marL="247639" lvl="1" indent="-247639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Understand Innovation often outpaces regulation and legislation</a:t>
            </a:r>
          </a:p>
          <a:p>
            <a:pPr marL="247639" lvl="1" indent="-247639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Ensuring alignment with brand values is crucial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299BEA-3D7C-8F3E-ED57-BECF2D0E5368}"/>
              </a:ext>
            </a:extLst>
          </p:cNvPr>
          <p:cNvSpPr/>
          <p:nvPr/>
        </p:nvSpPr>
        <p:spPr>
          <a:xfrm>
            <a:off x="3637268" y="1768513"/>
            <a:ext cx="2458732" cy="7243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914358">
              <a:defRPr/>
            </a:pPr>
            <a:r>
              <a:rPr lang="en-GB" sz="28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/>
                <a:cs typeface="Biome" panose="020B0503030204020804" pitchFamily="34" charset="0"/>
              </a:rPr>
              <a:t>2</a:t>
            </a:r>
          </a:p>
          <a:p>
            <a:pPr defTabSz="914358">
              <a:defRPr/>
            </a:pPr>
            <a:r>
              <a:rPr lang="en-GB" sz="2000" b="1" dirty="0">
                <a:solidFill>
                  <a:schemeClr val="bg1"/>
                </a:solidFill>
                <a:latin typeface="Calibri" panose="020F0502020204030204"/>
              </a:rPr>
              <a:t>Ensure quality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97B0FDC-DC99-598D-EEBD-A88C2149E173}"/>
              </a:ext>
            </a:extLst>
          </p:cNvPr>
          <p:cNvSpPr txBox="1"/>
          <p:nvPr/>
        </p:nvSpPr>
        <p:spPr>
          <a:xfrm>
            <a:off x="3476023" y="2839209"/>
            <a:ext cx="2619977" cy="30519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61926" lvl="1" indent="-261926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A planned approach to AI integration is vital to ensure consistency and compliance</a:t>
            </a:r>
          </a:p>
          <a:p>
            <a:pPr marL="261926" lvl="1" indent="-261926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AI enhances productivity, but adherence to quality processes is essential</a:t>
            </a:r>
          </a:p>
          <a:p>
            <a:pPr marL="261926" lvl="1" indent="-261926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Effective prompt engineering is essential</a:t>
            </a:r>
          </a:p>
          <a:p>
            <a:pPr marL="261926" lvl="1" indent="-261926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Marketers need critical thinking to evaluate AI outputs </a:t>
            </a:r>
          </a:p>
          <a:p>
            <a:pPr marL="261926" lvl="1" indent="-261926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Implement multi-step approval processes for accuracy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C403A8-E99A-9C1F-9A8F-E487D3490937}"/>
              </a:ext>
            </a:extLst>
          </p:cNvPr>
          <p:cNvSpPr/>
          <p:nvPr/>
        </p:nvSpPr>
        <p:spPr>
          <a:xfrm>
            <a:off x="6614470" y="1610255"/>
            <a:ext cx="1525958" cy="72431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914358">
              <a:defRPr/>
            </a:pPr>
            <a:r>
              <a:rPr lang="en-GB" sz="28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/>
                <a:cs typeface="Biome" panose="020B0503030204020804" pitchFamily="34" charset="0"/>
              </a:rPr>
              <a:t>3</a:t>
            </a:r>
            <a:endParaRPr lang="en-GB" sz="20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 panose="020F0502020204030204"/>
              <a:cs typeface="Biome" panose="020B0503030204020804" pitchFamily="34" charset="0"/>
            </a:endParaRPr>
          </a:p>
          <a:p>
            <a:pPr defTabSz="914358">
              <a:defRPr/>
            </a:pPr>
            <a:r>
              <a:rPr lang="en-GB" sz="2000" b="1" dirty="0">
                <a:solidFill>
                  <a:schemeClr val="bg1"/>
                </a:solidFill>
                <a:latin typeface="Calibri" panose="020F0502020204030204"/>
              </a:rPr>
              <a:t>Be transparent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87FEA69-0287-0A17-3FA7-580611FF4085}"/>
              </a:ext>
            </a:extLst>
          </p:cNvPr>
          <p:cNvSpPr txBox="1"/>
          <p:nvPr/>
        </p:nvSpPr>
        <p:spPr>
          <a:xfrm>
            <a:off x="6505856" y="2873050"/>
            <a:ext cx="2349871" cy="2460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61926" lvl="1" indent="-261926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Ensure customers are aware when data is being used and processed by AI systems</a:t>
            </a:r>
          </a:p>
          <a:p>
            <a:pPr marL="261926" lvl="1" indent="-261926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It is essential to have a clear data processing policy </a:t>
            </a:r>
          </a:p>
          <a:p>
            <a:pPr marL="261926" lvl="1" indent="-261926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bg1"/>
                </a:solidFill>
                <a:latin typeface="Calibri" panose="020F0502020204030204"/>
                <a:ea typeface="Times New Roman" panose="02020603050405020304" pitchFamily="18" charset="0"/>
              </a:rPr>
              <a:t>Consider identifying any sensitive information generated by AI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D493A0-7729-D11B-120A-CBD32C7C6E77}"/>
              </a:ext>
            </a:extLst>
          </p:cNvPr>
          <p:cNvSpPr/>
          <p:nvPr/>
        </p:nvSpPr>
        <p:spPr>
          <a:xfrm>
            <a:off x="9455679" y="1610255"/>
            <a:ext cx="1856154" cy="7243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914358">
              <a:defRPr/>
            </a:pPr>
            <a:r>
              <a:rPr lang="en-GB" sz="2800" b="1" dirty="0">
                <a:solidFill>
                  <a:schemeClr val="bg1"/>
                </a:solidFill>
                <a:latin typeface="Calibri" panose="020F0502020204030204"/>
                <a:cs typeface="Biome" panose="020B0503030204020804" pitchFamily="34" charset="0"/>
              </a:rPr>
              <a:t>4</a:t>
            </a:r>
          </a:p>
          <a:p>
            <a:pPr defTabSz="914358">
              <a:defRPr/>
            </a:pPr>
            <a:r>
              <a:rPr lang="en-GB" sz="2000" b="1" dirty="0">
                <a:solidFill>
                  <a:schemeClr val="bg1"/>
                </a:solidFill>
                <a:latin typeface="Calibri" panose="020F0502020204030204"/>
              </a:rPr>
              <a:t>Build AI awareness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9B83ADB-E70D-6E1C-8C43-42547D92D533}"/>
              </a:ext>
            </a:extLst>
          </p:cNvPr>
          <p:cNvSpPr txBox="1"/>
          <p:nvPr/>
        </p:nvSpPr>
        <p:spPr>
          <a:xfrm>
            <a:off x="9265583" y="2929441"/>
            <a:ext cx="2660121" cy="344588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47639" lvl="1" indent="-247639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Stay updated on AI industry trends, legal regulations, and ethical guidelines for responsible marketing </a:t>
            </a:r>
          </a:p>
          <a:p>
            <a:pPr marL="247639" lvl="1" indent="-247639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bg1"/>
                </a:solidFill>
                <a:latin typeface="Calibri" panose="020F0502020204030204"/>
              </a:rPr>
              <a:t>Familiarise</a:t>
            </a: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 yourself with AI algorithms and their applications, focusing on data processing methods and ethical considerations </a:t>
            </a:r>
          </a:p>
          <a:p>
            <a:pPr marL="247639" lvl="1" indent="-247639" defTabSz="91435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Monitor emerging AI technologies and be vigilant about potential challenges, engaging with experts and communities for insights into developments and issues 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918FEE-A0AE-59E0-365B-0FEEA39F3DDD}"/>
              </a:ext>
            </a:extLst>
          </p:cNvPr>
          <p:cNvSpPr txBox="1">
            <a:spLocks/>
          </p:cNvSpPr>
          <p:nvPr/>
        </p:nvSpPr>
        <p:spPr>
          <a:xfrm>
            <a:off x="3619703" y="407615"/>
            <a:ext cx="5043147" cy="72431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/>
              <a:t>CIM’s </a:t>
            </a:r>
            <a:r>
              <a:rPr lang="en-GB" dirty="0"/>
              <a:t>AI</a:t>
            </a:r>
            <a:r>
              <a:rPr lang="en-GB" b="1" dirty="0"/>
              <a:t> Principles</a:t>
            </a:r>
          </a:p>
        </p:txBody>
      </p:sp>
    </p:spTree>
    <p:extLst>
      <p:ext uri="{BB962C8B-B14F-4D97-AF65-F5344CB8AC3E}">
        <p14:creationId xmlns:p14="http://schemas.microsoft.com/office/powerpoint/2010/main" val="1799619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CD60141-EEBD-4EC1-8E34-0344C16A1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8308" y="0"/>
            <a:ext cx="6873692" cy="6858000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lnTo>
                  <a:pt x="6010592" y="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C75A547-BCD1-42BE-966E-53CA0AB93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8357" y="5151666"/>
            <a:ext cx="9822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0C04237-153A-4A4F-A7E9-6926B66F8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imple concrete texture">
            <a:extLst>
              <a:ext uri="{FF2B5EF4-FFF2-40B4-BE49-F238E27FC236}">
                <a16:creationId xmlns:a16="http://schemas.microsoft.com/office/drawing/2014/main" id="{90A0D7BF-2B5E-AEF5-60C4-A5273FE29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46" r="30207"/>
          <a:stretch/>
        </p:blipFill>
        <p:spPr>
          <a:xfrm rot="16200000">
            <a:off x="2936630" y="-2666999"/>
            <a:ext cx="6858001" cy="12192000"/>
          </a:xfrm>
          <a:prstGeom prst="rect">
            <a:avLst/>
          </a:pr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19975AA-D532-4570-9193-6482D3F22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 flipV="1">
            <a:off x="2235450" y="-2235450"/>
            <a:ext cx="6858000" cy="11328901"/>
          </a:xfrm>
          <a:custGeom>
            <a:avLst/>
            <a:gdLst>
              <a:gd name="connsiteX0" fmla="*/ 0 w 6858000"/>
              <a:gd name="connsiteY0" fmla="*/ 2229335 h 11328901"/>
              <a:gd name="connsiteX1" fmla="*/ 0 w 6858000"/>
              <a:gd name="connsiteY1" fmla="*/ 0 h 11328901"/>
              <a:gd name="connsiteX2" fmla="*/ 6858000 w 6858000"/>
              <a:gd name="connsiteY2" fmla="*/ 6010593 h 11328901"/>
              <a:gd name="connsiteX3" fmla="*/ 6858000 w 6858000"/>
              <a:gd name="connsiteY3" fmla="*/ 6052915 h 11328901"/>
              <a:gd name="connsiteX4" fmla="*/ 6858000 w 6858000"/>
              <a:gd name="connsiteY4" fmla="*/ 6052915 h 11328901"/>
              <a:gd name="connsiteX5" fmla="*/ 6858000 w 6858000"/>
              <a:gd name="connsiteY5" fmla="*/ 9053844 h 11328901"/>
              <a:gd name="connsiteX6" fmla="*/ 6858000 w 6858000"/>
              <a:gd name="connsiteY6" fmla="*/ 11328901 h 11328901"/>
              <a:gd name="connsiteX7" fmla="*/ 1 w 6858000"/>
              <a:gd name="connsiteY7" fmla="*/ 11328901 h 11328901"/>
              <a:gd name="connsiteX8" fmla="*/ 1 w 6858000"/>
              <a:gd name="connsiteY8" fmla="*/ 9359065 h 11328901"/>
              <a:gd name="connsiteX9" fmla="*/ 0 w 6858000"/>
              <a:gd name="connsiteY9" fmla="*/ 9359065 h 11328901"/>
              <a:gd name="connsiteX10" fmla="*/ 0 w 6858000"/>
              <a:gd name="connsiteY10" fmla="*/ 6535740 h 11328901"/>
              <a:gd name="connsiteX11" fmla="*/ 1 w 6858000"/>
              <a:gd name="connsiteY11" fmla="*/ 6535740 h 11328901"/>
              <a:gd name="connsiteX12" fmla="*/ 1 w 6858000"/>
              <a:gd name="connsiteY12" fmla="*/ 2229336 h 11328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58000" h="11328901">
                <a:moveTo>
                  <a:pt x="0" y="2229335"/>
                </a:moveTo>
                <a:lnTo>
                  <a:pt x="0" y="0"/>
                </a:lnTo>
                <a:lnTo>
                  <a:pt x="6858000" y="6010593"/>
                </a:lnTo>
                <a:lnTo>
                  <a:pt x="6858000" y="6052915"/>
                </a:lnTo>
                <a:lnTo>
                  <a:pt x="6858000" y="6052915"/>
                </a:lnTo>
                <a:lnTo>
                  <a:pt x="6858000" y="9053844"/>
                </a:lnTo>
                <a:lnTo>
                  <a:pt x="6858000" y="11328901"/>
                </a:lnTo>
                <a:lnTo>
                  <a:pt x="1" y="11328901"/>
                </a:lnTo>
                <a:lnTo>
                  <a:pt x="1" y="9359065"/>
                </a:lnTo>
                <a:lnTo>
                  <a:pt x="0" y="9359065"/>
                </a:lnTo>
                <a:lnTo>
                  <a:pt x="0" y="6535740"/>
                </a:lnTo>
                <a:lnTo>
                  <a:pt x="1" y="6535740"/>
                </a:lnTo>
                <a:lnTo>
                  <a:pt x="1" y="2229336"/>
                </a:lnTo>
                <a:close/>
              </a:path>
            </a:pathLst>
          </a:cu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7CA8974-7BA7-4828-89E2-6DAD7353BC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3854" y="1544347"/>
            <a:ext cx="4676439" cy="5313651"/>
          </a:xfrm>
          <a:custGeom>
            <a:avLst/>
            <a:gdLst>
              <a:gd name="connsiteX0" fmla="*/ 6846874 w 6846874"/>
              <a:gd name="connsiteY0" fmla="*/ 3021586 h 3021586"/>
              <a:gd name="connsiteX1" fmla="*/ 0 w 6846874"/>
              <a:gd name="connsiteY1" fmla="*/ 3021585 h 3021586"/>
              <a:gd name="connsiteX2" fmla="*/ 3399286 w 6846874"/>
              <a:gd name="connsiteY2" fmla="*/ 0 h 3021586"/>
              <a:gd name="connsiteX0" fmla="*/ 6846874 w 6846874"/>
              <a:gd name="connsiteY0" fmla="*/ 3016405 h 3016405"/>
              <a:gd name="connsiteX1" fmla="*/ 0 w 6846874"/>
              <a:gd name="connsiteY1" fmla="*/ 3016404 h 3016405"/>
              <a:gd name="connsiteX2" fmla="*/ 3425190 w 6846874"/>
              <a:gd name="connsiteY2" fmla="*/ 0 h 3016405"/>
              <a:gd name="connsiteX3" fmla="*/ 6846874 w 6846874"/>
              <a:gd name="connsiteY3" fmla="*/ 3016405 h 3016405"/>
              <a:gd name="connsiteX0" fmla="*/ 6846874 w 6846874"/>
              <a:gd name="connsiteY0" fmla="*/ 3055286 h 3055286"/>
              <a:gd name="connsiteX1" fmla="*/ 0 w 6846874"/>
              <a:gd name="connsiteY1" fmla="*/ 3055285 h 3055286"/>
              <a:gd name="connsiteX2" fmla="*/ 3425190 w 6846874"/>
              <a:gd name="connsiteY2" fmla="*/ 0 h 3055286"/>
              <a:gd name="connsiteX3" fmla="*/ 6846874 w 6846874"/>
              <a:gd name="connsiteY3" fmla="*/ 3055286 h 3055286"/>
              <a:gd name="connsiteX0" fmla="*/ 6846874 w 6846874"/>
              <a:gd name="connsiteY0" fmla="*/ 5422604 h 5422604"/>
              <a:gd name="connsiteX1" fmla="*/ 0 w 6846874"/>
              <a:gd name="connsiteY1" fmla="*/ 5422603 h 5422604"/>
              <a:gd name="connsiteX2" fmla="*/ 6839561 w 6846874"/>
              <a:gd name="connsiteY2" fmla="*/ 0 h 5422604"/>
              <a:gd name="connsiteX3" fmla="*/ 6846874 w 6846874"/>
              <a:gd name="connsiteY3" fmla="*/ 5422604 h 542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46874" h="5422604">
                <a:moveTo>
                  <a:pt x="6846874" y="5422604"/>
                </a:moveTo>
                <a:lnTo>
                  <a:pt x="0" y="5422603"/>
                </a:lnTo>
                <a:lnTo>
                  <a:pt x="6839561" y="0"/>
                </a:lnTo>
                <a:cubicBezTo>
                  <a:pt x="6841999" y="1807535"/>
                  <a:pt x="6844436" y="3615069"/>
                  <a:pt x="6846874" y="5422604"/>
                </a:cubicBezTo>
                <a:close/>
              </a:path>
            </a:pathLst>
          </a:custGeom>
          <a:solidFill>
            <a:schemeClr val="bg2">
              <a:alpha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7C54DE-4215-8654-B581-B14B53436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181101"/>
            <a:ext cx="6657108" cy="283240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cap="all" spc="300">
                <a:solidFill>
                  <a:srgbClr val="FFFFFF"/>
                </a:solidFill>
              </a:rPr>
              <a:t>The Silver Rule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8EB3FD-B784-D48A-D07E-8F8A527156E5}"/>
              </a:ext>
            </a:extLst>
          </p:cNvPr>
          <p:cNvSpPr txBox="1"/>
          <p:nvPr/>
        </p:nvSpPr>
        <p:spPr>
          <a:xfrm>
            <a:off x="1271953" y="2291172"/>
            <a:ext cx="679778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effectLst>
                  <a:outerShdw blurRad="50800" dist="123752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Confucius (551 – 479 BCE)</a:t>
            </a:r>
          </a:p>
          <a:p>
            <a:r>
              <a:rPr lang="en-GB" sz="2800" dirty="0">
                <a:effectLst>
                  <a:outerShdw blurRad="50800" dist="123752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GB" sz="2800" dirty="0">
                <a:effectLst>
                  <a:outerShdw blurRad="50800" dist="123752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Do not do unto others what you would not have done to yourself. </a:t>
            </a:r>
          </a:p>
          <a:p>
            <a:r>
              <a:rPr lang="en-GB" sz="2800" dirty="0">
                <a:effectLst>
                  <a:outerShdw blurRad="50800" dist="123752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GB" sz="2800" dirty="0">
                <a:effectLst>
                  <a:outerShdw blurRad="50800" dist="123752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For example, if you would not enjoy being harmed or defrauded in some way, you should not do anything that harms or defrauds others.</a:t>
            </a:r>
          </a:p>
        </p:txBody>
      </p:sp>
    </p:spTree>
    <p:extLst>
      <p:ext uri="{BB962C8B-B14F-4D97-AF65-F5344CB8AC3E}">
        <p14:creationId xmlns:p14="http://schemas.microsoft.com/office/powerpoint/2010/main" val="155467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E044-3253-3A51-8409-83D740E93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999" y="113290"/>
            <a:ext cx="8805316" cy="1464670"/>
          </a:xfrm>
        </p:spPr>
        <p:txBody>
          <a:bodyPr/>
          <a:lstStyle/>
          <a:p>
            <a:r>
              <a:rPr lang="en-GB" dirty="0"/>
              <a:t>CIM Prompt Engineering workshop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306D7AD-5E2E-4A5D-335C-B9AA308B465E}"/>
              </a:ext>
            </a:extLst>
          </p:cNvPr>
          <p:cNvGrpSpPr>
            <a:grpSpLocks/>
          </p:cNvGrpSpPr>
          <p:nvPr/>
        </p:nvGrpSpPr>
        <p:grpSpPr bwMode="auto">
          <a:xfrm>
            <a:off x="935160" y="1465540"/>
            <a:ext cx="2758223" cy="1737774"/>
            <a:chOff x="246856" y="1076325"/>
            <a:chExt cx="8650288" cy="2654300"/>
          </a:xfrm>
        </p:grpSpPr>
        <p:sp>
          <p:nvSpPr>
            <p:cNvPr id="5" name="Rectangle 7">
              <a:extLst>
                <a:ext uri="{FF2B5EF4-FFF2-40B4-BE49-F238E27FC236}">
                  <a16:creationId xmlns:a16="http://schemas.microsoft.com/office/drawing/2014/main" id="{015F4538-9DE3-F6FC-71C3-EA43E6748C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856" y="1076325"/>
              <a:ext cx="8650288" cy="2654300"/>
            </a:xfrm>
            <a:prstGeom prst="rect">
              <a:avLst/>
            </a:prstGeom>
            <a:solidFill>
              <a:srgbClr val="08A7EE"/>
            </a:solidFill>
            <a:ln w="9525" cap="flat" cmpd="sng" algn="ctr">
              <a:solidFill>
                <a:srgbClr val="0195F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prstClr val="black">
                  <a:alpha val="27000"/>
                </a:prstClr>
              </a:outerShdw>
            </a:effectLst>
          </p:spPr>
          <p:txBody>
            <a:bodyPr lIns="68437" tIns="34218" rIns="68437" bIns="34218" anchor="ctr"/>
            <a:lstStyle/>
            <a:p>
              <a:pPr algn="ctr" defTabSz="678630">
                <a:lnSpc>
                  <a:spcPct val="90000"/>
                </a:lnSpc>
                <a:defRPr/>
              </a:pPr>
              <a:endParaRPr lang="en-US" sz="2000" dirty="0">
                <a:latin typeface="Walbaum Display" panose="02070503090703020303" pitchFamily="18" charset="0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C8EB4512-D40F-F210-6E4B-E351160129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856" y="1076325"/>
              <a:ext cx="8650288" cy="2654300"/>
            </a:xfrm>
            <a:custGeom>
              <a:avLst/>
              <a:gdLst>
                <a:gd name="T0" fmla="*/ 0 w 8650288"/>
                <a:gd name="T1" fmla="*/ 2654300 h 2654300"/>
                <a:gd name="T2" fmla="*/ 8650288 w 8650288"/>
                <a:gd name="T3" fmla="*/ 0 h 2654300"/>
                <a:gd name="T4" fmla="*/ 8650288 w 8650288"/>
                <a:gd name="T5" fmla="*/ 2654300 h 2654300"/>
                <a:gd name="T6" fmla="*/ 0 w 8650288"/>
                <a:gd name="T7" fmla="*/ 2654300 h 26543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50288" h="2654300">
                  <a:moveTo>
                    <a:pt x="0" y="2654300"/>
                  </a:moveTo>
                  <a:lnTo>
                    <a:pt x="8650288" y="0"/>
                  </a:lnTo>
                  <a:lnTo>
                    <a:pt x="8650288" y="2654300"/>
                  </a:lnTo>
                  <a:lnTo>
                    <a:pt x="0" y="2654300"/>
                  </a:lnTo>
                  <a:close/>
                </a:path>
              </a:pathLst>
            </a:custGeom>
            <a:gradFill rotWithShape="1">
              <a:gsLst>
                <a:gs pos="0">
                  <a:srgbClr val="01315D">
                    <a:alpha val="28625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Walbaum Display" panose="02070503090703020303" pitchFamily="18" charset="0"/>
              </a:endParaRPr>
            </a:p>
          </p:txBody>
        </p:sp>
      </p:grpSp>
      <p:grpSp>
        <p:nvGrpSpPr>
          <p:cNvPr id="8" name="Group 4">
            <a:extLst>
              <a:ext uri="{FF2B5EF4-FFF2-40B4-BE49-F238E27FC236}">
                <a16:creationId xmlns:a16="http://schemas.microsoft.com/office/drawing/2014/main" id="{90ED1EB4-FA1D-2F79-EA9D-B16589F06AC1}"/>
              </a:ext>
            </a:extLst>
          </p:cNvPr>
          <p:cNvGrpSpPr>
            <a:grpSpLocks/>
          </p:cNvGrpSpPr>
          <p:nvPr/>
        </p:nvGrpSpPr>
        <p:grpSpPr bwMode="auto">
          <a:xfrm>
            <a:off x="4722343" y="1334472"/>
            <a:ext cx="2747314" cy="1828112"/>
            <a:chOff x="246856" y="3719513"/>
            <a:chExt cx="8650288" cy="265906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F852FDB-E368-F9CA-89B2-72AB3E5E1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856" y="3835400"/>
              <a:ext cx="8650288" cy="2543175"/>
            </a:xfrm>
            <a:prstGeom prst="rect">
              <a:avLst/>
            </a:prstGeom>
            <a:solidFill>
              <a:srgbClr val="0560B3"/>
            </a:solidFill>
            <a:ln w="9525" cap="flat" cmpd="sng" algn="ctr">
              <a:solidFill>
                <a:srgbClr val="01568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prstClr val="black">
                  <a:alpha val="27000"/>
                </a:prstClr>
              </a:outerShdw>
            </a:effectLst>
          </p:spPr>
          <p:txBody>
            <a:bodyPr lIns="68437" tIns="34218" rIns="68437" bIns="34218" anchor="ctr"/>
            <a:lstStyle/>
            <a:p>
              <a:pPr algn="ctr" defTabSz="678630">
                <a:lnSpc>
                  <a:spcPts val="1750"/>
                </a:lnSpc>
                <a:defRPr/>
              </a:pPr>
              <a:endParaRPr lang="en-US" sz="2000" dirty="0">
                <a:latin typeface="Walbaum Display" panose="02070503090703020303" pitchFamily="18" charset="0"/>
              </a:endParaRPr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75557DD6-7E04-FD2E-4CA3-56576D5B98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856" y="3719513"/>
              <a:ext cx="8650288" cy="2654300"/>
            </a:xfrm>
            <a:custGeom>
              <a:avLst/>
              <a:gdLst>
                <a:gd name="T0" fmla="*/ 0 w 8650288"/>
                <a:gd name="T1" fmla="*/ 2654300 h 2654300"/>
                <a:gd name="T2" fmla="*/ 8650288 w 8650288"/>
                <a:gd name="T3" fmla="*/ 0 h 2654300"/>
                <a:gd name="T4" fmla="*/ 8650288 w 8650288"/>
                <a:gd name="T5" fmla="*/ 2654300 h 2654300"/>
                <a:gd name="T6" fmla="*/ 0 w 8650288"/>
                <a:gd name="T7" fmla="*/ 2654300 h 26543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50288" h="2654300">
                  <a:moveTo>
                    <a:pt x="0" y="2654300"/>
                  </a:moveTo>
                  <a:lnTo>
                    <a:pt x="8650288" y="0"/>
                  </a:lnTo>
                  <a:lnTo>
                    <a:pt x="8650288" y="2654300"/>
                  </a:lnTo>
                  <a:lnTo>
                    <a:pt x="0" y="2654300"/>
                  </a:lnTo>
                  <a:close/>
                </a:path>
              </a:pathLst>
            </a:custGeom>
            <a:gradFill rotWithShape="1">
              <a:gsLst>
                <a:gs pos="0">
                  <a:srgbClr val="01315D">
                    <a:alpha val="28625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Walbaum Display" panose="02070503090703020303" pitchFamily="18" charset="0"/>
              </a:endParaRPr>
            </a:p>
          </p:txBody>
        </p:sp>
      </p:grpSp>
      <p:sp>
        <p:nvSpPr>
          <p:cNvPr id="11" name="Rectangle 8">
            <a:extLst>
              <a:ext uri="{FF2B5EF4-FFF2-40B4-BE49-F238E27FC236}">
                <a16:creationId xmlns:a16="http://schemas.microsoft.com/office/drawing/2014/main" id="{BF82B87E-2CE5-1F24-29BE-0A32F08EF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298" y="4547973"/>
            <a:ext cx="5803638" cy="43943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5400" dir="5400000" algn="t" rotWithShape="0">
              <a:prstClr val="black">
                <a:alpha val="27000"/>
              </a:prstClr>
            </a:outerShdw>
          </a:effectLst>
        </p:spPr>
        <p:txBody>
          <a:bodyPr wrap="square" lIns="68437" tIns="34218" rIns="68437" bIns="34218" anchor="ctr">
            <a:spAutoFit/>
          </a:bodyPr>
          <a:lstStyle/>
          <a:p>
            <a:pPr algn="ctr" defTabSz="678630">
              <a:defRPr/>
            </a:pPr>
            <a:r>
              <a:rPr lang="en-US" sz="2333" dirty="0">
                <a:solidFill>
                  <a:srgbClr val="FFFFFF"/>
                </a:solidFill>
                <a:latin typeface="Walbaum Display" panose="02070503090703020303" pitchFamily="18" charset="0"/>
              </a:rPr>
              <a:t>Text Here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9166A3D9-3891-1DE0-4D69-F4E089AB8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7571" y="2114513"/>
            <a:ext cx="2747314" cy="43943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5400" dir="5400000" algn="t" rotWithShape="0">
              <a:prstClr val="black">
                <a:alpha val="27000"/>
              </a:prstClr>
            </a:outerShdw>
          </a:effectLst>
        </p:spPr>
        <p:txBody>
          <a:bodyPr wrap="square" lIns="68437" tIns="34218" rIns="68437" bIns="34218" anchor="ctr">
            <a:spAutoFit/>
          </a:bodyPr>
          <a:lstStyle/>
          <a:p>
            <a:pPr algn="ctr" defTabSz="678630">
              <a:defRPr/>
            </a:pPr>
            <a:r>
              <a:rPr lang="en-US" sz="2333" dirty="0">
                <a:solidFill>
                  <a:srgbClr val="FFFFFF"/>
                </a:solidFill>
                <a:latin typeface="Walbaum Display" panose="02070503090703020303" pitchFamily="18" charset="0"/>
              </a:rPr>
              <a:t>EXTERNAL</a:t>
            </a: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425AC340-3FE3-7094-00D0-2EBD27FAA2AA}"/>
              </a:ext>
            </a:extLst>
          </p:cNvPr>
          <p:cNvSpPr>
            <a:spLocks/>
          </p:cNvSpPr>
          <p:nvPr/>
        </p:nvSpPr>
        <p:spPr bwMode="auto">
          <a:xfrm>
            <a:off x="769975" y="3194764"/>
            <a:ext cx="732970" cy="1018566"/>
          </a:xfrm>
          <a:custGeom>
            <a:avLst/>
            <a:gdLst/>
            <a:ahLst/>
            <a:cxnLst>
              <a:cxn ang="0">
                <a:pos x="0" y="218"/>
              </a:cxn>
              <a:cxn ang="0">
                <a:pos x="82" y="218"/>
              </a:cxn>
              <a:cxn ang="0">
                <a:pos x="82" y="0"/>
              </a:cxn>
              <a:cxn ang="0">
                <a:pos x="267" y="0"/>
              </a:cxn>
              <a:cxn ang="0">
                <a:pos x="267" y="218"/>
              </a:cxn>
              <a:cxn ang="0">
                <a:pos x="349" y="218"/>
              </a:cxn>
              <a:cxn ang="0">
                <a:pos x="173" y="497"/>
              </a:cxn>
              <a:cxn ang="0">
                <a:pos x="0" y="218"/>
              </a:cxn>
            </a:cxnLst>
            <a:rect l="0" t="0" r="r" b="b"/>
            <a:pathLst>
              <a:path w="349" h="497">
                <a:moveTo>
                  <a:pt x="0" y="218"/>
                </a:moveTo>
                <a:lnTo>
                  <a:pt x="82" y="218"/>
                </a:lnTo>
                <a:lnTo>
                  <a:pt x="82" y="0"/>
                </a:lnTo>
                <a:lnTo>
                  <a:pt x="267" y="0"/>
                </a:lnTo>
                <a:lnTo>
                  <a:pt x="267" y="218"/>
                </a:lnTo>
                <a:lnTo>
                  <a:pt x="349" y="218"/>
                </a:lnTo>
                <a:lnTo>
                  <a:pt x="173" y="497"/>
                </a:lnTo>
                <a:lnTo>
                  <a:pt x="0" y="218"/>
                </a:lnTo>
                <a:close/>
              </a:path>
            </a:pathLst>
          </a:custGeom>
          <a:solidFill>
            <a:srgbClr val="777777"/>
          </a:solidFill>
          <a:ln w="9525" cap="flat" cmpd="sng" algn="ctr">
            <a:solidFill>
              <a:srgbClr val="60606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5400000" algn="ctr" rotWithShape="0">
              <a:schemeClr val="tx2">
                <a:alpha val="27000"/>
              </a:schemeClr>
            </a:outerShdw>
          </a:effectLst>
        </p:spPr>
        <p:txBody>
          <a:bodyPr lIns="68437" tIns="34218" rIns="68437" bIns="34218" anchor="ctr"/>
          <a:lstStyle/>
          <a:p>
            <a:pPr algn="ctr" defTabSz="678630">
              <a:lnSpc>
                <a:spcPct val="90000"/>
              </a:lnSpc>
              <a:defRPr/>
            </a:pPr>
            <a:endParaRPr lang="en-US" dirty="0">
              <a:latin typeface="Walbaum Display" panose="02070503090703020303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CFE797E-B986-89F5-6600-5C20B6B23923}"/>
              </a:ext>
            </a:extLst>
          </p:cNvPr>
          <p:cNvGrpSpPr>
            <a:grpSpLocks/>
          </p:cNvGrpSpPr>
          <p:nvPr/>
        </p:nvGrpSpPr>
        <p:grpSpPr bwMode="auto">
          <a:xfrm>
            <a:off x="8677716" y="1439730"/>
            <a:ext cx="2719239" cy="1737774"/>
            <a:chOff x="246856" y="1076325"/>
            <a:chExt cx="8650288" cy="2654300"/>
          </a:xfrm>
        </p:grpSpPr>
        <p:sp>
          <p:nvSpPr>
            <p:cNvPr id="15" name="Rectangle 7">
              <a:extLst>
                <a:ext uri="{FF2B5EF4-FFF2-40B4-BE49-F238E27FC236}">
                  <a16:creationId xmlns:a16="http://schemas.microsoft.com/office/drawing/2014/main" id="{E58B7FAF-7B1A-C056-31E3-CE3720257C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856" y="1076325"/>
              <a:ext cx="8650288" cy="2654300"/>
            </a:xfrm>
            <a:prstGeom prst="rect">
              <a:avLst/>
            </a:prstGeom>
            <a:solidFill>
              <a:srgbClr val="08A7EE"/>
            </a:solidFill>
            <a:ln w="9525" cap="flat" cmpd="sng" algn="ctr">
              <a:solidFill>
                <a:srgbClr val="0195F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prstClr val="black">
                  <a:alpha val="27000"/>
                </a:prstClr>
              </a:outerShdw>
            </a:effectLst>
          </p:spPr>
          <p:txBody>
            <a:bodyPr lIns="68437" tIns="34218" rIns="68437" bIns="34218" anchor="ctr"/>
            <a:lstStyle/>
            <a:p>
              <a:pPr algn="ctr" defTabSz="678630">
                <a:lnSpc>
                  <a:spcPct val="90000"/>
                </a:lnSpc>
                <a:defRPr/>
              </a:pPr>
              <a:endParaRPr lang="en-US" sz="2000" dirty="0">
                <a:latin typeface="Walbaum Display" panose="02070503090703020303" pitchFamily="18" charset="0"/>
              </a:endParaRPr>
            </a:p>
          </p:txBody>
        </p:sp>
        <p:sp>
          <p:nvSpPr>
            <p:cNvPr id="16" name="Rectangle 7">
              <a:extLst>
                <a:ext uri="{FF2B5EF4-FFF2-40B4-BE49-F238E27FC236}">
                  <a16:creationId xmlns:a16="http://schemas.microsoft.com/office/drawing/2014/main" id="{2B4707D4-81E9-178A-1C25-BE53D2CFE2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856" y="1076325"/>
              <a:ext cx="8650288" cy="2654300"/>
            </a:xfrm>
            <a:custGeom>
              <a:avLst/>
              <a:gdLst>
                <a:gd name="T0" fmla="*/ 0 w 8650288"/>
                <a:gd name="T1" fmla="*/ 2654300 h 2654300"/>
                <a:gd name="T2" fmla="*/ 8650288 w 8650288"/>
                <a:gd name="T3" fmla="*/ 0 h 2654300"/>
                <a:gd name="T4" fmla="*/ 8650288 w 8650288"/>
                <a:gd name="T5" fmla="*/ 2654300 h 2654300"/>
                <a:gd name="T6" fmla="*/ 0 w 8650288"/>
                <a:gd name="T7" fmla="*/ 2654300 h 26543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50288" h="2654300">
                  <a:moveTo>
                    <a:pt x="0" y="2654300"/>
                  </a:moveTo>
                  <a:lnTo>
                    <a:pt x="8650288" y="0"/>
                  </a:lnTo>
                  <a:lnTo>
                    <a:pt x="8650288" y="2654300"/>
                  </a:lnTo>
                  <a:lnTo>
                    <a:pt x="0" y="2654300"/>
                  </a:lnTo>
                  <a:close/>
                </a:path>
              </a:pathLst>
            </a:custGeom>
            <a:gradFill rotWithShape="1">
              <a:gsLst>
                <a:gs pos="0">
                  <a:srgbClr val="01315D">
                    <a:alpha val="28625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Walbaum Display" panose="02070503090703020303" pitchFamily="18" charset="0"/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A6A75462-5E71-A477-E7C3-02FE34B1FBA7}"/>
              </a:ext>
            </a:extLst>
          </p:cNvPr>
          <p:cNvGrpSpPr>
            <a:grpSpLocks/>
          </p:cNvGrpSpPr>
          <p:nvPr/>
        </p:nvGrpSpPr>
        <p:grpSpPr bwMode="auto">
          <a:xfrm>
            <a:off x="404116" y="4204780"/>
            <a:ext cx="3782547" cy="1737775"/>
            <a:chOff x="246856" y="3719513"/>
            <a:chExt cx="8650288" cy="2659062"/>
          </a:xfrm>
        </p:grpSpPr>
        <p:sp>
          <p:nvSpPr>
            <p:cNvPr id="19" name="Rectangle 8">
              <a:extLst>
                <a:ext uri="{FF2B5EF4-FFF2-40B4-BE49-F238E27FC236}">
                  <a16:creationId xmlns:a16="http://schemas.microsoft.com/office/drawing/2014/main" id="{574AAEF0-8CB8-6AF6-4A6D-90551BE7B9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856" y="3835400"/>
              <a:ext cx="8650288" cy="2543175"/>
            </a:xfrm>
            <a:prstGeom prst="rect">
              <a:avLst/>
            </a:prstGeom>
            <a:solidFill>
              <a:srgbClr val="0560B3"/>
            </a:solidFill>
            <a:ln w="9525" cap="flat" cmpd="sng" algn="ctr">
              <a:solidFill>
                <a:srgbClr val="01568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prstClr val="black">
                  <a:alpha val="27000"/>
                </a:prstClr>
              </a:outerShdw>
            </a:effectLst>
          </p:spPr>
          <p:txBody>
            <a:bodyPr lIns="68437" tIns="34218" rIns="68437" bIns="34218" anchor="ctr"/>
            <a:lstStyle/>
            <a:p>
              <a:pPr algn="ctr" defTabSz="678630">
                <a:lnSpc>
                  <a:spcPts val="1750"/>
                </a:lnSpc>
                <a:defRPr/>
              </a:pPr>
              <a:endParaRPr lang="en-US" sz="2000" dirty="0">
                <a:latin typeface="Walbaum Display" panose="02070503090703020303" pitchFamily="18" charset="0"/>
              </a:endParaRPr>
            </a:p>
          </p:txBody>
        </p:sp>
        <p:sp>
          <p:nvSpPr>
            <p:cNvPr id="20" name="Rectangle 7">
              <a:extLst>
                <a:ext uri="{FF2B5EF4-FFF2-40B4-BE49-F238E27FC236}">
                  <a16:creationId xmlns:a16="http://schemas.microsoft.com/office/drawing/2014/main" id="{42741893-D5AA-9778-CA5B-3AA74593F6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856" y="3719513"/>
              <a:ext cx="8650288" cy="2654300"/>
            </a:xfrm>
            <a:custGeom>
              <a:avLst/>
              <a:gdLst>
                <a:gd name="T0" fmla="*/ 0 w 8650288"/>
                <a:gd name="T1" fmla="*/ 2654300 h 2654300"/>
                <a:gd name="T2" fmla="*/ 8650288 w 8650288"/>
                <a:gd name="T3" fmla="*/ 0 h 2654300"/>
                <a:gd name="T4" fmla="*/ 8650288 w 8650288"/>
                <a:gd name="T5" fmla="*/ 2654300 h 2654300"/>
                <a:gd name="T6" fmla="*/ 0 w 8650288"/>
                <a:gd name="T7" fmla="*/ 2654300 h 26543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50288" h="2654300">
                  <a:moveTo>
                    <a:pt x="0" y="2654300"/>
                  </a:moveTo>
                  <a:lnTo>
                    <a:pt x="8650288" y="0"/>
                  </a:lnTo>
                  <a:lnTo>
                    <a:pt x="8650288" y="2654300"/>
                  </a:lnTo>
                  <a:lnTo>
                    <a:pt x="0" y="2654300"/>
                  </a:lnTo>
                  <a:close/>
                </a:path>
              </a:pathLst>
            </a:custGeom>
            <a:gradFill rotWithShape="1">
              <a:gsLst>
                <a:gs pos="0">
                  <a:srgbClr val="01315D">
                    <a:alpha val="28625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Walbaum Display" panose="02070503090703020303" pitchFamily="18" charset="0"/>
              </a:endParaRPr>
            </a:p>
          </p:txBody>
        </p:sp>
      </p:grpSp>
      <p:sp>
        <p:nvSpPr>
          <p:cNvPr id="21" name="Rectangle 8">
            <a:extLst>
              <a:ext uri="{FF2B5EF4-FFF2-40B4-BE49-F238E27FC236}">
                <a16:creationId xmlns:a16="http://schemas.microsoft.com/office/drawing/2014/main" id="{99AC7F4E-74D7-4BD3-B68B-BBFC984B3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0971" y="4544782"/>
            <a:ext cx="5803638" cy="43943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5400" dir="5400000" algn="t" rotWithShape="0">
              <a:prstClr val="black">
                <a:alpha val="27000"/>
              </a:prstClr>
            </a:outerShdw>
          </a:effectLst>
        </p:spPr>
        <p:txBody>
          <a:bodyPr wrap="square" lIns="68437" tIns="34218" rIns="68437" bIns="34218" anchor="ctr">
            <a:spAutoFit/>
          </a:bodyPr>
          <a:lstStyle/>
          <a:p>
            <a:pPr algn="ctr" defTabSz="678630">
              <a:defRPr/>
            </a:pPr>
            <a:r>
              <a:rPr lang="en-US" sz="2333" dirty="0">
                <a:solidFill>
                  <a:srgbClr val="FFFFFF"/>
                </a:solidFill>
                <a:latin typeface="Walbaum Display" panose="02070503090703020303" pitchFamily="18" charset="0"/>
              </a:rPr>
              <a:t>Text Here</a:t>
            </a:r>
          </a:p>
        </p:txBody>
      </p:sp>
      <p:grpSp>
        <p:nvGrpSpPr>
          <p:cNvPr id="24" name="Group 3">
            <a:extLst>
              <a:ext uri="{FF2B5EF4-FFF2-40B4-BE49-F238E27FC236}">
                <a16:creationId xmlns:a16="http://schemas.microsoft.com/office/drawing/2014/main" id="{55D1E63C-9B95-9E45-2E83-20749E00659F}"/>
              </a:ext>
            </a:extLst>
          </p:cNvPr>
          <p:cNvGrpSpPr>
            <a:grpSpLocks/>
          </p:cNvGrpSpPr>
          <p:nvPr/>
        </p:nvGrpSpPr>
        <p:grpSpPr bwMode="auto">
          <a:xfrm>
            <a:off x="4239931" y="4263783"/>
            <a:ext cx="3744783" cy="1673147"/>
            <a:chOff x="246856" y="1076325"/>
            <a:chExt cx="8650288" cy="2654300"/>
          </a:xfrm>
        </p:grpSpPr>
        <p:sp>
          <p:nvSpPr>
            <p:cNvPr id="25" name="Rectangle 7">
              <a:extLst>
                <a:ext uri="{FF2B5EF4-FFF2-40B4-BE49-F238E27FC236}">
                  <a16:creationId xmlns:a16="http://schemas.microsoft.com/office/drawing/2014/main" id="{B7989567-81AF-1F1B-0CF2-2ED479BFFB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856" y="1076325"/>
              <a:ext cx="8650288" cy="2654300"/>
            </a:xfrm>
            <a:prstGeom prst="rect">
              <a:avLst/>
            </a:prstGeom>
            <a:solidFill>
              <a:srgbClr val="08A7EE"/>
            </a:solidFill>
            <a:ln w="9525" cap="flat" cmpd="sng" algn="ctr">
              <a:solidFill>
                <a:srgbClr val="0195F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prstClr val="black">
                  <a:alpha val="27000"/>
                </a:prstClr>
              </a:outerShdw>
            </a:effectLst>
          </p:spPr>
          <p:txBody>
            <a:bodyPr lIns="68437" tIns="34218" rIns="68437" bIns="34218" anchor="ctr"/>
            <a:lstStyle/>
            <a:p>
              <a:pPr algn="ctr" defTabSz="678630">
                <a:lnSpc>
                  <a:spcPct val="90000"/>
                </a:lnSpc>
                <a:defRPr/>
              </a:pPr>
              <a:endParaRPr lang="en-US" sz="2000" dirty="0">
                <a:latin typeface="Walbaum Display" panose="02070503090703020303" pitchFamily="18" charset="0"/>
              </a:endParaRPr>
            </a:p>
          </p:txBody>
        </p:sp>
        <p:sp>
          <p:nvSpPr>
            <p:cNvPr id="26" name="Rectangle 7">
              <a:extLst>
                <a:ext uri="{FF2B5EF4-FFF2-40B4-BE49-F238E27FC236}">
                  <a16:creationId xmlns:a16="http://schemas.microsoft.com/office/drawing/2014/main" id="{5C6A1C8B-A882-55E8-365C-8C11C6B2E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856" y="1076325"/>
              <a:ext cx="8650288" cy="2654300"/>
            </a:xfrm>
            <a:custGeom>
              <a:avLst/>
              <a:gdLst>
                <a:gd name="T0" fmla="*/ 0 w 8650288"/>
                <a:gd name="T1" fmla="*/ 2654300 h 2654300"/>
                <a:gd name="T2" fmla="*/ 8650288 w 8650288"/>
                <a:gd name="T3" fmla="*/ 0 h 2654300"/>
                <a:gd name="T4" fmla="*/ 8650288 w 8650288"/>
                <a:gd name="T5" fmla="*/ 2654300 h 2654300"/>
                <a:gd name="T6" fmla="*/ 0 w 8650288"/>
                <a:gd name="T7" fmla="*/ 2654300 h 26543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50288" h="2654300">
                  <a:moveTo>
                    <a:pt x="0" y="2654300"/>
                  </a:moveTo>
                  <a:lnTo>
                    <a:pt x="8650288" y="0"/>
                  </a:lnTo>
                  <a:lnTo>
                    <a:pt x="8650288" y="2654300"/>
                  </a:lnTo>
                  <a:lnTo>
                    <a:pt x="0" y="2654300"/>
                  </a:lnTo>
                  <a:close/>
                </a:path>
              </a:pathLst>
            </a:custGeom>
            <a:gradFill rotWithShape="1">
              <a:gsLst>
                <a:gs pos="0">
                  <a:srgbClr val="01315D">
                    <a:alpha val="28625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Walbaum Display" panose="02070503090703020303" pitchFamily="18" charset="0"/>
              </a:endParaRPr>
            </a:p>
          </p:txBody>
        </p:sp>
      </p:grpSp>
      <p:grpSp>
        <p:nvGrpSpPr>
          <p:cNvPr id="28" name="Group 4">
            <a:extLst>
              <a:ext uri="{FF2B5EF4-FFF2-40B4-BE49-F238E27FC236}">
                <a16:creationId xmlns:a16="http://schemas.microsoft.com/office/drawing/2014/main" id="{A54B1939-E8CE-341F-A1EA-BF44759848F4}"/>
              </a:ext>
            </a:extLst>
          </p:cNvPr>
          <p:cNvGrpSpPr>
            <a:grpSpLocks/>
          </p:cNvGrpSpPr>
          <p:nvPr/>
        </p:nvGrpSpPr>
        <p:grpSpPr bwMode="auto">
          <a:xfrm>
            <a:off x="8130559" y="4142218"/>
            <a:ext cx="3782548" cy="1827861"/>
            <a:chOff x="246856" y="3719513"/>
            <a:chExt cx="8650288" cy="2659062"/>
          </a:xfrm>
        </p:grpSpPr>
        <p:sp>
          <p:nvSpPr>
            <p:cNvPr id="29" name="Rectangle 8">
              <a:extLst>
                <a:ext uri="{FF2B5EF4-FFF2-40B4-BE49-F238E27FC236}">
                  <a16:creationId xmlns:a16="http://schemas.microsoft.com/office/drawing/2014/main" id="{85F71EF8-85F8-7802-3BF2-F38242984B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856" y="3835400"/>
              <a:ext cx="8650288" cy="2543175"/>
            </a:xfrm>
            <a:prstGeom prst="rect">
              <a:avLst/>
            </a:prstGeom>
            <a:solidFill>
              <a:srgbClr val="0560B3"/>
            </a:solidFill>
            <a:ln w="9525" cap="flat" cmpd="sng" algn="ctr">
              <a:solidFill>
                <a:srgbClr val="01568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prstClr val="black">
                  <a:alpha val="27000"/>
                </a:prstClr>
              </a:outerShdw>
            </a:effectLst>
          </p:spPr>
          <p:txBody>
            <a:bodyPr lIns="68437" tIns="34218" rIns="68437" bIns="34218" anchor="ctr"/>
            <a:lstStyle/>
            <a:p>
              <a:pPr algn="ctr" defTabSz="678630">
                <a:lnSpc>
                  <a:spcPts val="1750"/>
                </a:lnSpc>
                <a:defRPr/>
              </a:pPr>
              <a:endParaRPr lang="en-US" sz="2000" dirty="0">
                <a:latin typeface="Walbaum Display" panose="02070503090703020303" pitchFamily="18" charset="0"/>
              </a:endParaRPr>
            </a:p>
          </p:txBody>
        </p:sp>
        <p:sp>
          <p:nvSpPr>
            <p:cNvPr id="30" name="Rectangle 7">
              <a:extLst>
                <a:ext uri="{FF2B5EF4-FFF2-40B4-BE49-F238E27FC236}">
                  <a16:creationId xmlns:a16="http://schemas.microsoft.com/office/drawing/2014/main" id="{06C53D96-382C-E7B5-569E-F889E7CD82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856" y="3719513"/>
              <a:ext cx="8650288" cy="2654300"/>
            </a:xfrm>
            <a:custGeom>
              <a:avLst/>
              <a:gdLst>
                <a:gd name="T0" fmla="*/ 0 w 8650288"/>
                <a:gd name="T1" fmla="*/ 2654300 h 2654300"/>
                <a:gd name="T2" fmla="*/ 8650288 w 8650288"/>
                <a:gd name="T3" fmla="*/ 0 h 2654300"/>
                <a:gd name="T4" fmla="*/ 8650288 w 8650288"/>
                <a:gd name="T5" fmla="*/ 2654300 h 2654300"/>
                <a:gd name="T6" fmla="*/ 0 w 8650288"/>
                <a:gd name="T7" fmla="*/ 2654300 h 26543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50288" h="2654300">
                  <a:moveTo>
                    <a:pt x="0" y="2654300"/>
                  </a:moveTo>
                  <a:lnTo>
                    <a:pt x="8650288" y="0"/>
                  </a:lnTo>
                  <a:lnTo>
                    <a:pt x="8650288" y="2654300"/>
                  </a:lnTo>
                  <a:lnTo>
                    <a:pt x="0" y="2654300"/>
                  </a:lnTo>
                  <a:close/>
                </a:path>
              </a:pathLst>
            </a:custGeom>
            <a:gradFill rotWithShape="1">
              <a:gsLst>
                <a:gs pos="0">
                  <a:srgbClr val="01315D">
                    <a:alpha val="28625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Walbaum Display" panose="02070503090703020303" pitchFamily="18" charset="0"/>
              </a:endParaRPr>
            </a:p>
          </p:txBody>
        </p:sp>
      </p:grpSp>
      <p:sp>
        <p:nvSpPr>
          <p:cNvPr id="7" name="Freeform 10">
            <a:extLst>
              <a:ext uri="{FF2B5EF4-FFF2-40B4-BE49-F238E27FC236}">
                <a16:creationId xmlns:a16="http://schemas.microsoft.com/office/drawing/2014/main" id="{E16D5C0F-AD9C-68FA-7215-E09CC296F97C}"/>
              </a:ext>
            </a:extLst>
          </p:cNvPr>
          <p:cNvSpPr>
            <a:spLocks/>
          </p:cNvSpPr>
          <p:nvPr/>
        </p:nvSpPr>
        <p:spPr bwMode="auto">
          <a:xfrm>
            <a:off x="3108408" y="2937681"/>
            <a:ext cx="732970" cy="519669"/>
          </a:xfrm>
          <a:custGeom>
            <a:avLst/>
            <a:gdLst/>
            <a:ahLst/>
            <a:cxnLst>
              <a:cxn ang="0">
                <a:pos x="349" y="282"/>
              </a:cxn>
              <a:cxn ang="0">
                <a:pos x="267" y="282"/>
              </a:cxn>
              <a:cxn ang="0">
                <a:pos x="267" y="500"/>
              </a:cxn>
              <a:cxn ang="0">
                <a:pos x="82" y="500"/>
              </a:cxn>
              <a:cxn ang="0">
                <a:pos x="82" y="282"/>
              </a:cxn>
              <a:cxn ang="0">
                <a:pos x="0" y="282"/>
              </a:cxn>
              <a:cxn ang="0">
                <a:pos x="174" y="0"/>
              </a:cxn>
              <a:cxn ang="0">
                <a:pos x="349" y="282"/>
              </a:cxn>
            </a:cxnLst>
            <a:rect l="0" t="0" r="r" b="b"/>
            <a:pathLst>
              <a:path w="349" h="500">
                <a:moveTo>
                  <a:pt x="349" y="282"/>
                </a:moveTo>
                <a:lnTo>
                  <a:pt x="267" y="282"/>
                </a:lnTo>
                <a:lnTo>
                  <a:pt x="267" y="500"/>
                </a:lnTo>
                <a:lnTo>
                  <a:pt x="82" y="500"/>
                </a:lnTo>
                <a:lnTo>
                  <a:pt x="82" y="282"/>
                </a:lnTo>
                <a:lnTo>
                  <a:pt x="0" y="282"/>
                </a:lnTo>
                <a:lnTo>
                  <a:pt x="174" y="0"/>
                </a:lnTo>
                <a:lnTo>
                  <a:pt x="349" y="282"/>
                </a:lnTo>
                <a:close/>
              </a:path>
            </a:pathLst>
          </a:custGeom>
          <a:solidFill>
            <a:srgbClr val="777777"/>
          </a:solidFill>
          <a:ln w="9525" cap="flat" cmpd="sng" algn="ctr">
            <a:solidFill>
              <a:srgbClr val="60606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algn="ctr" rotWithShape="0">
              <a:schemeClr val="tx2">
                <a:alpha val="27000"/>
              </a:schemeClr>
            </a:outerShdw>
          </a:effectLst>
        </p:spPr>
        <p:txBody>
          <a:bodyPr lIns="68437" tIns="34218" rIns="68437" bIns="34218" anchor="ctr"/>
          <a:lstStyle/>
          <a:p>
            <a:pPr algn="ctr" defTabSz="678630">
              <a:lnSpc>
                <a:spcPct val="90000"/>
              </a:lnSpc>
              <a:defRPr/>
            </a:pPr>
            <a:endParaRPr lang="en-US" dirty="0">
              <a:latin typeface="Walbaum Display" panose="02070503090703020303" pitchFamily="18" charset="0"/>
            </a:endParaRPr>
          </a:p>
        </p:txBody>
      </p:sp>
      <p:sp>
        <p:nvSpPr>
          <p:cNvPr id="37" name="Rectangle 7">
            <a:extLst>
              <a:ext uri="{FF2B5EF4-FFF2-40B4-BE49-F238E27FC236}">
                <a16:creationId xmlns:a16="http://schemas.microsoft.com/office/drawing/2014/main" id="{BC4FAD00-5FFD-E76E-BF66-4F5949251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99" y="4344331"/>
            <a:ext cx="3782547" cy="145409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5400" dir="5400000" algn="t" rotWithShape="0">
              <a:prstClr val="black">
                <a:alpha val="27000"/>
              </a:prstClr>
            </a:outerShdw>
          </a:effectLst>
        </p:spPr>
        <p:txBody>
          <a:bodyPr wrap="square" lIns="68437" tIns="34218" rIns="68437" bIns="34218" anchor="ctr">
            <a:spAutoFit/>
          </a:bodyPr>
          <a:lstStyle/>
          <a:p>
            <a:pPr algn="ctr" defTabSz="678630">
              <a:defRPr/>
            </a:pPr>
            <a:r>
              <a:rPr lang="en-US" dirty="0">
                <a:solidFill>
                  <a:srgbClr val="FFFFFF"/>
                </a:solidFill>
                <a:latin typeface="Walbaum Display" panose="02070503090703020303" pitchFamily="18" charset="0"/>
              </a:rPr>
              <a:t>Practical</a:t>
            </a:r>
          </a:p>
          <a:p>
            <a:pPr algn="ctr" defTabSz="678630">
              <a:defRPr/>
            </a:pPr>
            <a:r>
              <a:rPr lang="en-US" dirty="0">
                <a:solidFill>
                  <a:srgbClr val="FFFFFF"/>
                </a:solidFill>
                <a:latin typeface="Walbaum Display" panose="02070503090703020303" pitchFamily="18" charset="0"/>
              </a:rPr>
              <a:t>(Support)</a:t>
            </a:r>
          </a:p>
          <a:p>
            <a:pPr algn="ctr" defTabSz="678630">
              <a:defRPr/>
            </a:pPr>
            <a:r>
              <a:rPr lang="en-US" dirty="0">
                <a:solidFill>
                  <a:srgbClr val="FFFFFF"/>
                </a:solidFill>
                <a:latin typeface="Walbaum Display" panose="02070503090703020303" pitchFamily="18" charset="0"/>
              </a:rPr>
              <a:t>Tangible</a:t>
            </a:r>
          </a:p>
          <a:p>
            <a:pPr algn="ctr" defTabSz="678630">
              <a:defRPr/>
            </a:pPr>
            <a:r>
              <a:rPr lang="en-US" dirty="0">
                <a:solidFill>
                  <a:srgbClr val="FFFFFF"/>
                </a:solidFill>
                <a:latin typeface="Walbaum Display" panose="02070503090703020303" pitchFamily="18" charset="0"/>
              </a:rPr>
              <a:t>(Prompts)</a:t>
            </a:r>
          </a:p>
          <a:p>
            <a:pPr algn="ctr" defTabSz="678630">
              <a:defRPr/>
            </a:pPr>
            <a:r>
              <a:rPr lang="en-US" dirty="0">
                <a:solidFill>
                  <a:srgbClr val="FFFFFF"/>
                </a:solidFill>
                <a:latin typeface="Walbaum Display" panose="02070503090703020303" pitchFamily="18" charset="0"/>
              </a:rPr>
              <a:t>(Time, efficiency…)</a:t>
            </a:r>
          </a:p>
        </p:txBody>
      </p:sp>
      <p:sp>
        <p:nvSpPr>
          <p:cNvPr id="38" name="Rectangle 7">
            <a:extLst>
              <a:ext uri="{FF2B5EF4-FFF2-40B4-BE49-F238E27FC236}">
                <a16:creationId xmlns:a16="http://schemas.microsoft.com/office/drawing/2014/main" id="{BF7988F7-9D89-6D9B-5B6B-7DF61884A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1047" y="4230430"/>
            <a:ext cx="3782547" cy="173109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5400" dir="5400000" algn="t" rotWithShape="0">
              <a:prstClr val="black">
                <a:alpha val="27000"/>
              </a:prstClr>
            </a:outerShdw>
          </a:effectLst>
        </p:spPr>
        <p:txBody>
          <a:bodyPr wrap="square" lIns="68437" tIns="34218" rIns="68437" bIns="34218" anchor="ctr">
            <a:spAutoFit/>
          </a:bodyPr>
          <a:lstStyle/>
          <a:p>
            <a:pPr algn="ctr" defTabSz="678630">
              <a:defRPr/>
            </a:pPr>
            <a:r>
              <a:rPr lang="en-US" dirty="0">
                <a:solidFill>
                  <a:srgbClr val="FFFFFF"/>
                </a:solidFill>
                <a:latin typeface="Walbaum Display" panose="02070503090703020303" pitchFamily="18" charset="0"/>
              </a:rPr>
              <a:t>Companies sell solutions</a:t>
            </a:r>
          </a:p>
          <a:p>
            <a:pPr algn="ctr" defTabSz="678630">
              <a:defRPr/>
            </a:pPr>
            <a:r>
              <a:rPr lang="en-US" dirty="0">
                <a:solidFill>
                  <a:srgbClr val="FFFFFF"/>
                </a:solidFill>
                <a:latin typeface="Walbaum Display" panose="02070503090703020303" pitchFamily="18" charset="0"/>
              </a:rPr>
              <a:t> to external problems.</a:t>
            </a:r>
          </a:p>
          <a:p>
            <a:pPr algn="ctr" defTabSz="678630">
              <a:defRPr/>
            </a:pPr>
            <a:r>
              <a:rPr lang="en-US" dirty="0">
                <a:solidFill>
                  <a:srgbClr val="FFFFFF"/>
                </a:solidFill>
                <a:latin typeface="Walbaum Display" panose="02070503090703020303" pitchFamily="18" charset="0"/>
              </a:rPr>
              <a:t>People buy solutions</a:t>
            </a:r>
          </a:p>
          <a:p>
            <a:pPr algn="ctr" defTabSz="678630">
              <a:defRPr/>
            </a:pPr>
            <a:r>
              <a:rPr lang="en-US" dirty="0">
                <a:solidFill>
                  <a:srgbClr val="FFFFFF"/>
                </a:solidFill>
                <a:latin typeface="Walbaum Display" panose="02070503090703020303" pitchFamily="18" charset="0"/>
              </a:rPr>
              <a:t> to internal problems.</a:t>
            </a:r>
          </a:p>
          <a:p>
            <a:pPr algn="ctr" defTabSz="678630">
              <a:defRPr/>
            </a:pPr>
            <a:r>
              <a:rPr lang="en-US" dirty="0">
                <a:solidFill>
                  <a:srgbClr val="FFFFFF"/>
                </a:solidFill>
                <a:latin typeface="Walbaum Display" panose="02070503090703020303" pitchFamily="18" charset="0"/>
              </a:rPr>
              <a:t>(That’s why, despite buying, </a:t>
            </a:r>
          </a:p>
          <a:p>
            <a:pPr algn="ctr" defTabSz="678630">
              <a:defRPr/>
            </a:pPr>
            <a:r>
              <a:rPr lang="en-US" dirty="0">
                <a:solidFill>
                  <a:srgbClr val="FFFFFF"/>
                </a:solidFill>
                <a:latin typeface="Walbaum Display" panose="02070503090703020303" pitchFamily="18" charset="0"/>
              </a:rPr>
              <a:t>people can still feel ’empty).</a:t>
            </a:r>
          </a:p>
        </p:txBody>
      </p:sp>
      <p:sp>
        <p:nvSpPr>
          <p:cNvPr id="39" name="Rectangle 7">
            <a:extLst>
              <a:ext uri="{FF2B5EF4-FFF2-40B4-BE49-F238E27FC236}">
                <a16:creationId xmlns:a16="http://schemas.microsoft.com/office/drawing/2014/main" id="{CF423548-861F-1F6C-9D60-3FC4C40B9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6062" y="4453691"/>
            <a:ext cx="3782548" cy="11771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5400" dir="5400000" algn="t" rotWithShape="0">
              <a:prstClr val="black">
                <a:alpha val="27000"/>
              </a:prstClr>
            </a:outerShdw>
          </a:effectLst>
        </p:spPr>
        <p:txBody>
          <a:bodyPr wrap="square" lIns="68437" tIns="34218" rIns="68437" bIns="34218" anchor="ctr">
            <a:spAutoFit/>
          </a:bodyPr>
          <a:lstStyle/>
          <a:p>
            <a:pPr algn="ctr" defTabSz="678630">
              <a:defRPr/>
            </a:pPr>
            <a:r>
              <a:rPr lang="en-US" dirty="0">
                <a:solidFill>
                  <a:srgbClr val="FFFFFF"/>
                </a:solidFill>
                <a:latin typeface="Walbaum Display" panose="02070503090703020303" pitchFamily="18" charset="0"/>
              </a:rPr>
              <a:t>Why?</a:t>
            </a:r>
          </a:p>
          <a:p>
            <a:pPr algn="ctr" defTabSz="678630">
              <a:defRPr/>
            </a:pPr>
            <a:r>
              <a:rPr lang="en-US" dirty="0">
                <a:solidFill>
                  <a:srgbClr val="FFFFFF"/>
                </a:solidFill>
                <a:latin typeface="Walbaum Display" panose="02070503090703020303" pitchFamily="18" charset="0"/>
              </a:rPr>
              <a:t>Why does the product/service/brand matter?</a:t>
            </a:r>
          </a:p>
          <a:p>
            <a:pPr algn="ctr" defTabSz="678630">
              <a:defRPr/>
            </a:pPr>
            <a:r>
              <a:rPr lang="en-US" dirty="0">
                <a:solidFill>
                  <a:srgbClr val="FFFFFF"/>
                </a:solidFill>
                <a:latin typeface="Walbaum Display" panose="02070503090703020303" pitchFamily="18" charset="0"/>
              </a:rPr>
              <a:t>Shared brand/personal causes.</a:t>
            </a:r>
          </a:p>
        </p:txBody>
      </p:sp>
      <p:sp>
        <p:nvSpPr>
          <p:cNvPr id="40" name="Rectangle 7">
            <a:extLst>
              <a:ext uri="{FF2B5EF4-FFF2-40B4-BE49-F238E27FC236}">
                <a16:creationId xmlns:a16="http://schemas.microsoft.com/office/drawing/2014/main" id="{90DAF7EA-3F54-D268-152A-362B15AFB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4587" y="2114514"/>
            <a:ext cx="2747314" cy="43943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5400" dir="5400000" algn="t" rotWithShape="0">
              <a:prstClr val="black">
                <a:alpha val="27000"/>
              </a:prstClr>
            </a:outerShdw>
          </a:effectLst>
        </p:spPr>
        <p:txBody>
          <a:bodyPr wrap="square" lIns="68437" tIns="34218" rIns="68437" bIns="34218" anchor="ctr">
            <a:spAutoFit/>
          </a:bodyPr>
          <a:lstStyle/>
          <a:p>
            <a:pPr algn="ctr" defTabSz="678630">
              <a:defRPr/>
            </a:pPr>
            <a:r>
              <a:rPr lang="en-US" sz="2333" dirty="0">
                <a:solidFill>
                  <a:srgbClr val="FFFFFF"/>
                </a:solidFill>
                <a:latin typeface="Walbaum Display" panose="02070503090703020303" pitchFamily="18" charset="0"/>
              </a:rPr>
              <a:t>INTERNAL</a:t>
            </a:r>
          </a:p>
        </p:txBody>
      </p:sp>
      <p:sp>
        <p:nvSpPr>
          <p:cNvPr id="41" name="Rectangle 7">
            <a:extLst>
              <a:ext uri="{FF2B5EF4-FFF2-40B4-BE49-F238E27FC236}">
                <a16:creationId xmlns:a16="http://schemas.microsoft.com/office/drawing/2014/main" id="{028B7C0B-8C75-5913-DDFD-84876542D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7716" y="2114514"/>
            <a:ext cx="2719239" cy="43943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5400" dir="5400000" algn="t" rotWithShape="0">
              <a:prstClr val="black">
                <a:alpha val="27000"/>
              </a:prstClr>
            </a:outerShdw>
          </a:effectLst>
        </p:spPr>
        <p:txBody>
          <a:bodyPr wrap="square" lIns="68437" tIns="34218" rIns="68437" bIns="34218" anchor="ctr">
            <a:spAutoFit/>
          </a:bodyPr>
          <a:lstStyle/>
          <a:p>
            <a:pPr algn="ctr" defTabSz="678630">
              <a:defRPr/>
            </a:pPr>
            <a:r>
              <a:rPr lang="en-US" sz="2333" dirty="0">
                <a:solidFill>
                  <a:srgbClr val="FFFFFF"/>
                </a:solidFill>
                <a:latin typeface="Walbaum Display" panose="02070503090703020303" pitchFamily="18" charset="0"/>
              </a:rPr>
              <a:t>PHILISOPHICAL</a:t>
            </a:r>
          </a:p>
        </p:txBody>
      </p:sp>
      <p:sp>
        <p:nvSpPr>
          <p:cNvPr id="42" name="Freeform 9">
            <a:extLst>
              <a:ext uri="{FF2B5EF4-FFF2-40B4-BE49-F238E27FC236}">
                <a16:creationId xmlns:a16="http://schemas.microsoft.com/office/drawing/2014/main" id="{C0DD21AD-0EC3-FA0D-1A85-19103B9CFA5C}"/>
              </a:ext>
            </a:extLst>
          </p:cNvPr>
          <p:cNvSpPr>
            <a:spLocks/>
          </p:cNvSpPr>
          <p:nvPr/>
        </p:nvSpPr>
        <p:spPr bwMode="auto">
          <a:xfrm>
            <a:off x="8495345" y="3194764"/>
            <a:ext cx="732970" cy="1018566"/>
          </a:xfrm>
          <a:custGeom>
            <a:avLst/>
            <a:gdLst/>
            <a:ahLst/>
            <a:cxnLst>
              <a:cxn ang="0">
                <a:pos x="0" y="218"/>
              </a:cxn>
              <a:cxn ang="0">
                <a:pos x="82" y="218"/>
              </a:cxn>
              <a:cxn ang="0">
                <a:pos x="82" y="0"/>
              </a:cxn>
              <a:cxn ang="0">
                <a:pos x="267" y="0"/>
              </a:cxn>
              <a:cxn ang="0">
                <a:pos x="267" y="218"/>
              </a:cxn>
              <a:cxn ang="0">
                <a:pos x="349" y="218"/>
              </a:cxn>
              <a:cxn ang="0">
                <a:pos x="173" y="497"/>
              </a:cxn>
              <a:cxn ang="0">
                <a:pos x="0" y="218"/>
              </a:cxn>
            </a:cxnLst>
            <a:rect l="0" t="0" r="r" b="b"/>
            <a:pathLst>
              <a:path w="349" h="497">
                <a:moveTo>
                  <a:pt x="0" y="218"/>
                </a:moveTo>
                <a:lnTo>
                  <a:pt x="82" y="218"/>
                </a:lnTo>
                <a:lnTo>
                  <a:pt x="82" y="0"/>
                </a:lnTo>
                <a:lnTo>
                  <a:pt x="267" y="0"/>
                </a:lnTo>
                <a:lnTo>
                  <a:pt x="267" y="218"/>
                </a:lnTo>
                <a:lnTo>
                  <a:pt x="349" y="218"/>
                </a:lnTo>
                <a:lnTo>
                  <a:pt x="173" y="497"/>
                </a:lnTo>
                <a:lnTo>
                  <a:pt x="0" y="218"/>
                </a:lnTo>
                <a:close/>
              </a:path>
            </a:pathLst>
          </a:custGeom>
          <a:solidFill>
            <a:srgbClr val="777777"/>
          </a:solidFill>
          <a:ln w="9525" cap="flat" cmpd="sng" algn="ctr">
            <a:solidFill>
              <a:srgbClr val="60606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5400000" algn="ctr" rotWithShape="0">
              <a:schemeClr val="tx2">
                <a:alpha val="27000"/>
              </a:schemeClr>
            </a:outerShdw>
          </a:effectLst>
        </p:spPr>
        <p:txBody>
          <a:bodyPr lIns="68437" tIns="34218" rIns="68437" bIns="34218" anchor="ctr"/>
          <a:lstStyle/>
          <a:p>
            <a:pPr algn="ctr" defTabSz="678630">
              <a:lnSpc>
                <a:spcPct val="90000"/>
              </a:lnSpc>
              <a:defRPr/>
            </a:pPr>
            <a:endParaRPr lang="en-US" dirty="0">
              <a:latin typeface="Walbaum Display" panose="02070503090703020303" pitchFamily="18" charset="0"/>
            </a:endParaRPr>
          </a:p>
        </p:txBody>
      </p:sp>
      <p:sp>
        <p:nvSpPr>
          <p:cNvPr id="43" name="Freeform 10">
            <a:extLst>
              <a:ext uri="{FF2B5EF4-FFF2-40B4-BE49-F238E27FC236}">
                <a16:creationId xmlns:a16="http://schemas.microsoft.com/office/drawing/2014/main" id="{5C8CD9F1-72E0-4DAE-E498-15DD90C78A94}"/>
              </a:ext>
            </a:extLst>
          </p:cNvPr>
          <p:cNvSpPr>
            <a:spLocks/>
          </p:cNvSpPr>
          <p:nvPr/>
        </p:nvSpPr>
        <p:spPr bwMode="auto">
          <a:xfrm>
            <a:off x="10704349" y="2926425"/>
            <a:ext cx="732970" cy="519669"/>
          </a:xfrm>
          <a:custGeom>
            <a:avLst/>
            <a:gdLst/>
            <a:ahLst/>
            <a:cxnLst>
              <a:cxn ang="0">
                <a:pos x="349" y="282"/>
              </a:cxn>
              <a:cxn ang="0">
                <a:pos x="267" y="282"/>
              </a:cxn>
              <a:cxn ang="0">
                <a:pos x="267" y="500"/>
              </a:cxn>
              <a:cxn ang="0">
                <a:pos x="82" y="500"/>
              </a:cxn>
              <a:cxn ang="0">
                <a:pos x="82" y="282"/>
              </a:cxn>
              <a:cxn ang="0">
                <a:pos x="0" y="282"/>
              </a:cxn>
              <a:cxn ang="0">
                <a:pos x="174" y="0"/>
              </a:cxn>
              <a:cxn ang="0">
                <a:pos x="349" y="282"/>
              </a:cxn>
            </a:cxnLst>
            <a:rect l="0" t="0" r="r" b="b"/>
            <a:pathLst>
              <a:path w="349" h="500">
                <a:moveTo>
                  <a:pt x="349" y="282"/>
                </a:moveTo>
                <a:lnTo>
                  <a:pt x="267" y="282"/>
                </a:lnTo>
                <a:lnTo>
                  <a:pt x="267" y="500"/>
                </a:lnTo>
                <a:lnTo>
                  <a:pt x="82" y="500"/>
                </a:lnTo>
                <a:lnTo>
                  <a:pt x="82" y="282"/>
                </a:lnTo>
                <a:lnTo>
                  <a:pt x="0" y="282"/>
                </a:lnTo>
                <a:lnTo>
                  <a:pt x="174" y="0"/>
                </a:lnTo>
                <a:lnTo>
                  <a:pt x="349" y="282"/>
                </a:lnTo>
                <a:close/>
              </a:path>
            </a:pathLst>
          </a:custGeom>
          <a:solidFill>
            <a:srgbClr val="777777"/>
          </a:solidFill>
          <a:ln w="9525" cap="flat" cmpd="sng" algn="ctr">
            <a:solidFill>
              <a:srgbClr val="60606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algn="ctr" rotWithShape="0">
              <a:schemeClr val="tx2">
                <a:alpha val="27000"/>
              </a:schemeClr>
            </a:outerShdw>
          </a:effectLst>
        </p:spPr>
        <p:txBody>
          <a:bodyPr lIns="68437" tIns="34218" rIns="68437" bIns="34218" anchor="ctr"/>
          <a:lstStyle/>
          <a:p>
            <a:pPr algn="ctr" defTabSz="678630">
              <a:lnSpc>
                <a:spcPct val="90000"/>
              </a:lnSpc>
              <a:defRPr/>
            </a:pPr>
            <a:endParaRPr lang="en-US" dirty="0">
              <a:latin typeface="Walbaum Display" panose="02070503090703020303" pitchFamily="18" charset="0"/>
            </a:endParaRPr>
          </a:p>
        </p:txBody>
      </p:sp>
      <p:sp>
        <p:nvSpPr>
          <p:cNvPr id="44" name="Freeform 10">
            <a:extLst>
              <a:ext uri="{FF2B5EF4-FFF2-40B4-BE49-F238E27FC236}">
                <a16:creationId xmlns:a16="http://schemas.microsoft.com/office/drawing/2014/main" id="{D81DD69F-EE2F-3EAC-50A9-6CDD771F3040}"/>
              </a:ext>
            </a:extLst>
          </p:cNvPr>
          <p:cNvSpPr>
            <a:spLocks/>
          </p:cNvSpPr>
          <p:nvPr/>
        </p:nvSpPr>
        <p:spPr bwMode="auto">
          <a:xfrm>
            <a:off x="6969068" y="2937681"/>
            <a:ext cx="732970" cy="1296327"/>
          </a:xfrm>
          <a:custGeom>
            <a:avLst/>
            <a:gdLst/>
            <a:ahLst/>
            <a:cxnLst>
              <a:cxn ang="0">
                <a:pos x="349" y="282"/>
              </a:cxn>
              <a:cxn ang="0">
                <a:pos x="267" y="282"/>
              </a:cxn>
              <a:cxn ang="0">
                <a:pos x="267" y="500"/>
              </a:cxn>
              <a:cxn ang="0">
                <a:pos x="82" y="500"/>
              </a:cxn>
              <a:cxn ang="0">
                <a:pos x="82" y="282"/>
              </a:cxn>
              <a:cxn ang="0">
                <a:pos x="0" y="282"/>
              </a:cxn>
              <a:cxn ang="0">
                <a:pos x="174" y="0"/>
              </a:cxn>
              <a:cxn ang="0">
                <a:pos x="349" y="282"/>
              </a:cxn>
            </a:cxnLst>
            <a:rect l="0" t="0" r="r" b="b"/>
            <a:pathLst>
              <a:path w="349" h="500">
                <a:moveTo>
                  <a:pt x="349" y="282"/>
                </a:moveTo>
                <a:lnTo>
                  <a:pt x="267" y="282"/>
                </a:lnTo>
                <a:lnTo>
                  <a:pt x="267" y="500"/>
                </a:lnTo>
                <a:lnTo>
                  <a:pt x="82" y="500"/>
                </a:lnTo>
                <a:lnTo>
                  <a:pt x="82" y="282"/>
                </a:lnTo>
                <a:lnTo>
                  <a:pt x="0" y="282"/>
                </a:lnTo>
                <a:lnTo>
                  <a:pt x="174" y="0"/>
                </a:lnTo>
                <a:lnTo>
                  <a:pt x="349" y="282"/>
                </a:lnTo>
                <a:close/>
              </a:path>
            </a:pathLst>
          </a:custGeom>
          <a:solidFill>
            <a:srgbClr val="777777"/>
          </a:solidFill>
          <a:ln w="9525" cap="flat" cmpd="sng" algn="ctr">
            <a:solidFill>
              <a:srgbClr val="60606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algn="ctr" rotWithShape="0">
              <a:schemeClr val="tx2">
                <a:alpha val="27000"/>
              </a:schemeClr>
            </a:outerShdw>
          </a:effectLst>
        </p:spPr>
        <p:txBody>
          <a:bodyPr lIns="68437" tIns="34218" rIns="68437" bIns="34218" anchor="ctr"/>
          <a:lstStyle/>
          <a:p>
            <a:pPr algn="ctr" defTabSz="678630">
              <a:lnSpc>
                <a:spcPct val="90000"/>
              </a:lnSpc>
              <a:defRPr/>
            </a:pPr>
            <a:endParaRPr lang="en-US" dirty="0">
              <a:latin typeface="Walbaum Display" panose="02070503090703020303" pitchFamily="18" charset="0"/>
            </a:endParaRPr>
          </a:p>
        </p:txBody>
      </p:sp>
      <p:sp>
        <p:nvSpPr>
          <p:cNvPr id="45" name="Freeform 10">
            <a:extLst>
              <a:ext uri="{FF2B5EF4-FFF2-40B4-BE49-F238E27FC236}">
                <a16:creationId xmlns:a16="http://schemas.microsoft.com/office/drawing/2014/main" id="{9A194762-AE26-D2DC-CE5F-CDDD82509192}"/>
              </a:ext>
            </a:extLst>
          </p:cNvPr>
          <p:cNvSpPr>
            <a:spLocks/>
          </p:cNvSpPr>
          <p:nvPr/>
        </p:nvSpPr>
        <p:spPr bwMode="auto">
          <a:xfrm rot="10800000">
            <a:off x="4534957" y="3171441"/>
            <a:ext cx="732970" cy="519669"/>
          </a:xfrm>
          <a:custGeom>
            <a:avLst/>
            <a:gdLst/>
            <a:ahLst/>
            <a:cxnLst>
              <a:cxn ang="0">
                <a:pos x="349" y="282"/>
              </a:cxn>
              <a:cxn ang="0">
                <a:pos x="267" y="282"/>
              </a:cxn>
              <a:cxn ang="0">
                <a:pos x="267" y="500"/>
              </a:cxn>
              <a:cxn ang="0">
                <a:pos x="82" y="500"/>
              </a:cxn>
              <a:cxn ang="0">
                <a:pos x="82" y="282"/>
              </a:cxn>
              <a:cxn ang="0">
                <a:pos x="0" y="282"/>
              </a:cxn>
              <a:cxn ang="0">
                <a:pos x="174" y="0"/>
              </a:cxn>
              <a:cxn ang="0">
                <a:pos x="349" y="282"/>
              </a:cxn>
            </a:cxnLst>
            <a:rect l="0" t="0" r="r" b="b"/>
            <a:pathLst>
              <a:path w="349" h="500">
                <a:moveTo>
                  <a:pt x="349" y="282"/>
                </a:moveTo>
                <a:lnTo>
                  <a:pt x="267" y="282"/>
                </a:lnTo>
                <a:lnTo>
                  <a:pt x="267" y="500"/>
                </a:lnTo>
                <a:lnTo>
                  <a:pt x="82" y="500"/>
                </a:lnTo>
                <a:lnTo>
                  <a:pt x="82" y="282"/>
                </a:lnTo>
                <a:lnTo>
                  <a:pt x="0" y="282"/>
                </a:lnTo>
                <a:lnTo>
                  <a:pt x="174" y="0"/>
                </a:lnTo>
                <a:lnTo>
                  <a:pt x="349" y="282"/>
                </a:lnTo>
                <a:close/>
              </a:path>
            </a:pathLst>
          </a:custGeom>
          <a:solidFill>
            <a:srgbClr val="777777"/>
          </a:solidFill>
          <a:ln w="9525" cap="flat" cmpd="sng" algn="ctr">
            <a:solidFill>
              <a:srgbClr val="60606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algn="ctr" rotWithShape="0">
              <a:schemeClr val="tx2">
                <a:alpha val="27000"/>
              </a:schemeClr>
            </a:outerShdw>
          </a:effectLst>
        </p:spPr>
        <p:txBody>
          <a:bodyPr lIns="68437" tIns="34218" rIns="68437" bIns="34218" anchor="ctr"/>
          <a:lstStyle/>
          <a:p>
            <a:pPr algn="ctr" defTabSz="678630">
              <a:lnSpc>
                <a:spcPct val="90000"/>
              </a:lnSpc>
              <a:defRPr/>
            </a:pPr>
            <a:endParaRPr lang="en-US" dirty="0">
              <a:latin typeface="Walbaum Display" panose="02070503090703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0148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218FF-BBED-2CC7-5F41-A46B8F4E5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990" y="481049"/>
            <a:ext cx="9905999" cy="1360898"/>
          </a:xfrm>
        </p:spPr>
        <p:txBody>
          <a:bodyPr/>
          <a:lstStyle/>
          <a:p>
            <a:r>
              <a:rPr lang="en-GB" dirty="0"/>
              <a:t>Thank you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DBC6608-7BDC-A1AE-094D-D279AE53AB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32434" y="1940152"/>
            <a:ext cx="3567112" cy="3567112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9B7EFF-980F-0062-8C29-300285DA81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17" b="89238" l="4425" r="46903">
                        <a14:foregroundMark x1="40265" y1="19184" x2="40265" y2="24174"/>
                        <a14:foregroundMark x1="40265" y1="12556" x2="40265" y2="16975"/>
                        <a14:foregroundMark x1="39511" y1="29280" x2="33628" y2="40807"/>
                        <a14:foregroundMark x1="38092" y1="66368" x2="42478" y2="91480"/>
                        <a14:foregroundMark x1="33628" y1="40807" x2="38050" y2="66126"/>
                        <a14:foregroundMark x1="42478" y1="91480" x2="30531" y2="99552"/>
                        <a14:foregroundMark x1="30531" y1="99552" x2="46903" y2="86996"/>
                        <a14:foregroundMark x1="45703" y1="23781" x2="45575" y2="17040"/>
                        <a14:foregroundMark x1="46365" y1="58659" x2="45757" y2="26633"/>
                        <a14:foregroundMark x1="46477" y1="64574" x2="46445" y2="62892"/>
                        <a14:foregroundMark x1="46903" y1="86996" x2="46511" y2="66368"/>
                        <a14:foregroundMark x1="45253" y1="26846" x2="45133" y2="30493"/>
                        <a14:foregroundMark x1="45575" y1="17040" x2="45378" y2="23040"/>
                        <a14:foregroundMark x1="39444" y1="16589" x2="37611" y2="12108"/>
                        <a14:foregroundMark x1="42210" y1="23350" x2="40563" y2="19324"/>
                        <a14:foregroundMark x1="45133" y1="30493" x2="43879" y2="27429"/>
                        <a14:foregroundMark x1="33156" y1="15844" x2="24779" y2="22870"/>
                        <a14:foregroundMark x1="37611" y1="12108" x2="34845" y2="14428"/>
                        <a14:foregroundMark x1="24779" y1="22870" x2="27434" y2="43049"/>
                        <a14:foregroundMark x1="27434" y1="43049" x2="22124" y2="56502"/>
                        <a14:foregroundMark x1="22124" y1="56502" x2="34956" y2="60987"/>
                        <a14:foregroundMark x1="34956" y1="60987" x2="34071" y2="75336"/>
                        <a14:foregroundMark x1="34071" y1="75336" x2="42035" y2="82960"/>
                        <a14:foregroundMark x1="45970" y1="24390" x2="46903" y2="16592"/>
                        <a14:foregroundMark x1="45133" y1="31390" x2="45699" y2="26657"/>
                        <a14:foregroundMark x1="46903" y1="16592" x2="39823" y2="11211"/>
                        <a14:foregroundMark x1="39823" y1="10762" x2="45575" y2="10762"/>
                        <a14:backgroundMark x1="44690" y1="60538" x2="47345" y2="61883"/>
                        <a14:backgroundMark x1="45575" y1="64574" x2="45575" y2="66368"/>
                        <a14:backgroundMark x1="38053" y1="25112" x2="39823" y2="29148"/>
                        <a14:backgroundMark x1="38496" y1="16143" x2="37611" y2="17937"/>
                        <a14:backgroundMark x1="44690" y1="78475" x2="44248" y2="77578"/>
                      </a14:backgroundRemoval>
                    </a14:imgEffect>
                  </a14:imgLayer>
                </a14:imgProps>
              </a:ext>
            </a:extLst>
          </a:blip>
          <a:srcRect r="50000"/>
          <a:stretch/>
        </p:blipFill>
        <p:spPr>
          <a:xfrm>
            <a:off x="4312444" y="1940152"/>
            <a:ext cx="1783556" cy="34240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0B63C0-C7C3-C699-86B8-3807C1CCCFDB}"/>
              </a:ext>
            </a:extLst>
          </p:cNvPr>
          <p:cNvSpPr txBox="1"/>
          <p:nvPr/>
        </p:nvSpPr>
        <p:spPr>
          <a:xfrm>
            <a:off x="9814612" y="5179503"/>
            <a:ext cx="1993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reinvent@me.com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5FD6FB-B360-D550-7E46-C38E3B97C8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4612" y="2517593"/>
            <a:ext cx="1822813" cy="182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65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85B57F6-59DE-4274-A37C-F47FE4E42E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C63406-9171-4282-BAAB-2DDC6831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3870" y="-2"/>
            <a:ext cx="8239927" cy="6858000"/>
          </a:xfrm>
          <a:custGeom>
            <a:avLst/>
            <a:gdLst>
              <a:gd name="connsiteX0" fmla="*/ 6010593 w 8239927"/>
              <a:gd name="connsiteY0" fmla="*/ 0 h 6858000"/>
              <a:gd name="connsiteX1" fmla="*/ 8239927 w 8239927"/>
              <a:gd name="connsiteY1" fmla="*/ 0 h 6858000"/>
              <a:gd name="connsiteX2" fmla="*/ 2229335 w 8239927"/>
              <a:gd name="connsiteY2" fmla="*/ 6858000 h 6858000"/>
              <a:gd name="connsiteX3" fmla="*/ 0 w 823992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39927" h="6858000">
                <a:moveTo>
                  <a:pt x="6010593" y="0"/>
                </a:moveTo>
                <a:lnTo>
                  <a:pt x="8239927" y="0"/>
                </a:lnTo>
                <a:lnTo>
                  <a:pt x="222933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5ED1FF-749C-FEFE-8F1A-24946F30A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872937"/>
            <a:ext cx="5920740" cy="1360898"/>
          </a:xfrm>
        </p:spPr>
        <p:txBody>
          <a:bodyPr>
            <a:normAutofit/>
          </a:bodyPr>
          <a:lstStyle/>
          <a:p>
            <a:r>
              <a:rPr lang="en-GB" dirty="0"/>
              <a:t>Virtue ethics  (</a:t>
            </a:r>
            <a:r>
              <a:rPr lang="el-GR" dirty="0"/>
              <a:t>τέλος</a:t>
            </a:r>
            <a:r>
              <a:rPr lang="en-GB" dirty="0"/>
              <a:t>)</a:t>
            </a:r>
            <a:br>
              <a:rPr lang="en-GB" dirty="0"/>
            </a:br>
            <a:r>
              <a:rPr lang="en-GB" dirty="0"/>
              <a:t>Aristotle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57410-8F8E-DDA8-E5F0-CCAE1373C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332028"/>
            <a:ext cx="3769468" cy="3840171"/>
          </a:xfrm>
        </p:spPr>
        <p:txBody>
          <a:bodyPr>
            <a:normAutofit/>
          </a:bodyPr>
          <a:lstStyle/>
          <a:p>
            <a:r>
              <a:rPr lang="en-GB" dirty="0"/>
              <a:t>Everything has a purpose (</a:t>
            </a:r>
            <a:r>
              <a:rPr lang="en-GB" dirty="0" err="1"/>
              <a:t>Tilos</a:t>
            </a:r>
            <a:r>
              <a:rPr lang="en-GB" dirty="0"/>
              <a:t>)</a:t>
            </a:r>
          </a:p>
          <a:p>
            <a:r>
              <a:rPr lang="en-GB" dirty="0"/>
              <a:t>E.G.  The purpose of a pen is to write</a:t>
            </a:r>
          </a:p>
          <a:p>
            <a:pPr lvl="1"/>
            <a:r>
              <a:rPr lang="en-GB" dirty="0"/>
              <a:t>A pen is good if it writes well.</a:t>
            </a:r>
          </a:p>
        </p:txBody>
      </p:sp>
      <p:pic>
        <p:nvPicPr>
          <p:cNvPr id="5" name="Picture 4" descr="A statue of a person with a beard&#10;&#10;Description automatically generated">
            <a:extLst>
              <a:ext uri="{FF2B5EF4-FFF2-40B4-BE49-F238E27FC236}">
                <a16:creationId xmlns:a16="http://schemas.microsoft.com/office/drawing/2014/main" id="{C8DDA2DD-F79D-D172-803A-6FA271A2E7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778"/>
          <a:stretch/>
        </p:blipFill>
        <p:spPr>
          <a:xfrm>
            <a:off x="5280193" y="10"/>
            <a:ext cx="6911808" cy="6857990"/>
          </a:xfrm>
          <a:custGeom>
            <a:avLst/>
            <a:gdLst/>
            <a:ahLst/>
            <a:cxnLst/>
            <a:rect l="l" t="t" r="r" b="b"/>
            <a:pathLst>
              <a:path w="6911808" h="6858000">
                <a:moveTo>
                  <a:pt x="6001291" y="0"/>
                </a:moveTo>
                <a:lnTo>
                  <a:pt x="6010593" y="0"/>
                </a:lnTo>
                <a:lnTo>
                  <a:pt x="6911808" y="0"/>
                </a:lnTo>
                <a:lnTo>
                  <a:pt x="6911808" y="6858000"/>
                </a:lnTo>
                <a:lnTo>
                  <a:pt x="6094479" y="6858000"/>
                </a:lnTo>
                <a:lnTo>
                  <a:pt x="6001291" y="6858000"/>
                </a:lnTo>
                <a:lnTo>
                  <a:pt x="2229335" y="6858000"/>
                </a:lnTo>
                <a:lnTo>
                  <a:pt x="1633138" y="6858000"/>
                </a:lnTo>
                <a:lnTo>
                  <a:pt x="0" y="6858000"/>
                </a:lnTo>
                <a:lnTo>
                  <a:pt x="6001291" y="1061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38073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: Shape 45">
            <a:extLst>
              <a:ext uri="{FF2B5EF4-FFF2-40B4-BE49-F238E27FC236}">
                <a16:creationId xmlns:a16="http://schemas.microsoft.com/office/drawing/2014/main" id="{5CD60141-EEBD-4EC1-8E34-0344C16A1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8308" y="0"/>
            <a:ext cx="6873692" cy="6858000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lnTo>
                  <a:pt x="6010592" y="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C75A547-BCD1-42BE-966E-53CA0AB93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8357" y="5151666"/>
            <a:ext cx="9822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2838FE8C-B88C-4F0C-ABB8-731DFE116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5ED1FF-749C-FEFE-8F1A-24946F30A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035104"/>
            <a:ext cx="9906000" cy="12560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cap="all" spc="300" dirty="0" err="1"/>
              <a:t>Τέλος</a:t>
            </a:r>
            <a:r>
              <a:rPr lang="en-US" sz="4800" cap="all" spc="300" dirty="0"/>
              <a:t> (</a:t>
            </a:r>
            <a:r>
              <a:rPr lang="en-US" sz="4800" cap="all" spc="300" dirty="0" err="1"/>
              <a:t>Tilos</a:t>
            </a:r>
            <a:r>
              <a:rPr lang="en-US" sz="4800" cap="all" spc="300" dirty="0"/>
              <a:t>) : humans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57410-8F8E-DDA8-E5F0-CCAE1373C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9585" y="5427676"/>
            <a:ext cx="7281644" cy="74452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/>
              <a:t>The </a:t>
            </a:r>
            <a:r>
              <a:rPr lang="en-US" sz="1800" i="1"/>
              <a:t>rational</a:t>
            </a:r>
            <a:r>
              <a:rPr lang="en-US" sz="1800"/>
              <a:t> pursuit of happiness</a:t>
            </a:r>
          </a:p>
        </p:txBody>
      </p:sp>
      <p:pic>
        <p:nvPicPr>
          <p:cNvPr id="29" name="Picture 28" descr="A close up image of chess pawns">
            <a:extLst>
              <a:ext uri="{FF2B5EF4-FFF2-40B4-BE49-F238E27FC236}">
                <a16:creationId xmlns:a16="http://schemas.microsoft.com/office/drawing/2014/main" id="{65C634BC-B275-BF75-0280-46B90005BF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627" r="1" b="1"/>
          <a:stretch/>
        </p:blipFill>
        <p:spPr>
          <a:xfrm>
            <a:off x="4564440" y="10"/>
            <a:ext cx="7627561" cy="3428990"/>
          </a:xfrm>
          <a:custGeom>
            <a:avLst/>
            <a:gdLst/>
            <a:ahLst/>
            <a:cxnLst/>
            <a:rect l="l" t="t" r="r" b="b"/>
            <a:pathLst>
              <a:path w="7627561" h="3429000">
                <a:moveTo>
                  <a:pt x="3005296" y="0"/>
                </a:moveTo>
                <a:lnTo>
                  <a:pt x="7627561" y="0"/>
                </a:lnTo>
                <a:lnTo>
                  <a:pt x="7627561" y="3429000"/>
                </a:lnTo>
                <a:lnTo>
                  <a:pt x="0" y="3429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4975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85B57F6-59DE-4274-A37C-F47FE4E42E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EDA5A4-F6CD-CE7D-1957-0BEB0FE66B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81" r="-1" b="28831"/>
          <a:stretch/>
        </p:blipFill>
        <p:spPr>
          <a:xfrm>
            <a:off x="3093268" y="10"/>
            <a:ext cx="9098732" cy="6857990"/>
          </a:xfrm>
          <a:custGeom>
            <a:avLst/>
            <a:gdLst/>
            <a:ahLst/>
            <a:cxnLst/>
            <a:rect l="l" t="t" r="r" b="b"/>
            <a:pathLst>
              <a:path w="9098732" h="6858000">
                <a:moveTo>
                  <a:pt x="6010592" y="0"/>
                </a:moveTo>
                <a:lnTo>
                  <a:pt x="8235629" y="4"/>
                </a:lnTo>
                <a:cubicBezTo>
                  <a:pt x="8235629" y="3"/>
                  <a:pt x="8235630" y="3"/>
                  <a:pt x="8235630" y="2"/>
                </a:cubicBezTo>
                <a:lnTo>
                  <a:pt x="9098732" y="0"/>
                </a:lnTo>
                <a:lnTo>
                  <a:pt x="909873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C63406-9171-4282-BAAB-2DDC6831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90295" y="-2"/>
            <a:ext cx="8239927" cy="6858000"/>
          </a:xfrm>
          <a:custGeom>
            <a:avLst/>
            <a:gdLst>
              <a:gd name="connsiteX0" fmla="*/ 6010593 w 8239927"/>
              <a:gd name="connsiteY0" fmla="*/ 0 h 6858000"/>
              <a:gd name="connsiteX1" fmla="*/ 8239927 w 8239927"/>
              <a:gd name="connsiteY1" fmla="*/ 0 h 6858000"/>
              <a:gd name="connsiteX2" fmla="*/ 2229335 w 8239927"/>
              <a:gd name="connsiteY2" fmla="*/ 6858000 h 6858000"/>
              <a:gd name="connsiteX3" fmla="*/ 0 w 823992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39927" h="6858000">
                <a:moveTo>
                  <a:pt x="6010593" y="0"/>
                </a:moveTo>
                <a:lnTo>
                  <a:pt x="8239927" y="0"/>
                </a:lnTo>
                <a:lnTo>
                  <a:pt x="222933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2C2FA7-9C36-97FE-A47A-3BEC158A8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872937"/>
            <a:ext cx="6980582" cy="1360898"/>
          </a:xfrm>
        </p:spPr>
        <p:txBody>
          <a:bodyPr>
            <a:normAutofit/>
          </a:bodyPr>
          <a:lstStyle/>
          <a:p>
            <a:r>
              <a:rPr lang="en-GB" dirty="0"/>
              <a:t>Jeremy Bentham (1748- 1932)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FE5A9-5E28-EF84-C2BC-D215880ED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2" y="2332029"/>
            <a:ext cx="4952998" cy="3840171"/>
          </a:xfrm>
        </p:spPr>
        <p:txBody>
          <a:bodyPr>
            <a:normAutofit lnSpcReduction="10000"/>
          </a:bodyPr>
          <a:lstStyle/>
          <a:p>
            <a:r>
              <a:rPr lang="en-GB" sz="2800" dirty="0"/>
              <a:t>Founder of modern utilitarianism.</a:t>
            </a:r>
          </a:p>
          <a:p>
            <a:r>
              <a:rPr lang="en-GB" sz="2800" dirty="0"/>
              <a:t>Actions are morally right if they:</a:t>
            </a:r>
          </a:p>
          <a:p>
            <a:pPr lvl="1"/>
            <a:r>
              <a:rPr lang="en-GB" sz="2400" dirty="0"/>
              <a:t>Promote happiness or pleasure. </a:t>
            </a:r>
          </a:p>
          <a:p>
            <a:r>
              <a:rPr lang="en-GB" sz="2800" dirty="0"/>
              <a:t>Morally wrong if they :</a:t>
            </a:r>
          </a:p>
          <a:p>
            <a:pPr lvl="1"/>
            <a:r>
              <a:rPr lang="en-GB" sz="2400" dirty="0"/>
              <a:t>Promote unhappiness or pain.</a:t>
            </a:r>
          </a:p>
        </p:txBody>
      </p:sp>
    </p:spTree>
    <p:extLst>
      <p:ext uri="{BB962C8B-B14F-4D97-AF65-F5344CB8AC3E}">
        <p14:creationId xmlns:p14="http://schemas.microsoft.com/office/powerpoint/2010/main" val="1804171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D60141-EEBD-4EC1-8E34-0344C16A1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8308" y="0"/>
            <a:ext cx="6873692" cy="6858000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lnTo>
                  <a:pt x="6010592" y="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C75A547-BCD1-42BE-966E-53CA0AB93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8357" y="5151666"/>
            <a:ext cx="9822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0C04237-153A-4A4F-A7E9-6926B66F8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A40670-E892-AD71-3D21-572B26BFEA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4453" b="16453"/>
          <a:stretch/>
        </p:blipFill>
        <p:spPr>
          <a:xfrm>
            <a:off x="20" y="-3"/>
            <a:ext cx="12191980" cy="6858001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0BD1D87-EF65-4284-8DA1-D14D55487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 flipV="1">
            <a:off x="1127553" y="-1127553"/>
            <a:ext cx="6858000" cy="9113106"/>
          </a:xfrm>
          <a:custGeom>
            <a:avLst/>
            <a:gdLst>
              <a:gd name="connsiteX0" fmla="*/ 0 w 6858000"/>
              <a:gd name="connsiteY0" fmla="*/ 7143270 h 9113106"/>
              <a:gd name="connsiteX1" fmla="*/ 0 w 6858000"/>
              <a:gd name="connsiteY1" fmla="*/ 6878623 h 9113106"/>
              <a:gd name="connsiteX2" fmla="*/ 1 w 6858000"/>
              <a:gd name="connsiteY2" fmla="*/ 6878623 h 9113106"/>
              <a:gd name="connsiteX3" fmla="*/ 0 w 6858000"/>
              <a:gd name="connsiteY3" fmla="*/ 4319945 h 9113106"/>
              <a:gd name="connsiteX4" fmla="*/ 1 w 6858000"/>
              <a:gd name="connsiteY4" fmla="*/ 4319945 h 9113106"/>
              <a:gd name="connsiteX5" fmla="*/ 1 w 6858000"/>
              <a:gd name="connsiteY5" fmla="*/ 13542 h 9113106"/>
              <a:gd name="connsiteX6" fmla="*/ 0 w 6858000"/>
              <a:gd name="connsiteY6" fmla="*/ 13540 h 9113106"/>
              <a:gd name="connsiteX7" fmla="*/ 0 w 6858000"/>
              <a:gd name="connsiteY7" fmla="*/ 0 h 9113106"/>
              <a:gd name="connsiteX8" fmla="*/ 6858000 w 6858000"/>
              <a:gd name="connsiteY8" fmla="*/ 6010591 h 9113106"/>
              <a:gd name="connsiteX9" fmla="*/ 6858000 w 6858000"/>
              <a:gd name="connsiteY9" fmla="*/ 3794798 h 9113106"/>
              <a:gd name="connsiteX10" fmla="*/ 6858000 w 6858000"/>
              <a:gd name="connsiteY10" fmla="*/ 3794798 h 9113106"/>
              <a:gd name="connsiteX11" fmla="*/ 6858000 w 6858000"/>
              <a:gd name="connsiteY11" fmla="*/ 3837120 h 9113106"/>
              <a:gd name="connsiteX12" fmla="*/ 6858000 w 6858000"/>
              <a:gd name="connsiteY12" fmla="*/ 6838049 h 9113106"/>
              <a:gd name="connsiteX13" fmla="*/ 6858000 w 6858000"/>
              <a:gd name="connsiteY13" fmla="*/ 9113106 h 9113106"/>
              <a:gd name="connsiteX14" fmla="*/ 1 w 6858000"/>
              <a:gd name="connsiteY14" fmla="*/ 9113106 h 9113106"/>
              <a:gd name="connsiteX15" fmla="*/ 1 w 6858000"/>
              <a:gd name="connsiteY15" fmla="*/ 7143270 h 9113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58000" h="9113106">
                <a:moveTo>
                  <a:pt x="0" y="7143270"/>
                </a:moveTo>
                <a:lnTo>
                  <a:pt x="0" y="6878623"/>
                </a:lnTo>
                <a:lnTo>
                  <a:pt x="1" y="6878623"/>
                </a:lnTo>
                <a:lnTo>
                  <a:pt x="0" y="4319945"/>
                </a:lnTo>
                <a:lnTo>
                  <a:pt x="1" y="4319945"/>
                </a:lnTo>
                <a:lnTo>
                  <a:pt x="1" y="13542"/>
                </a:lnTo>
                <a:lnTo>
                  <a:pt x="0" y="13540"/>
                </a:lnTo>
                <a:lnTo>
                  <a:pt x="0" y="0"/>
                </a:lnTo>
                <a:lnTo>
                  <a:pt x="6858000" y="6010591"/>
                </a:lnTo>
                <a:lnTo>
                  <a:pt x="6858000" y="3794798"/>
                </a:lnTo>
                <a:lnTo>
                  <a:pt x="6858000" y="3794798"/>
                </a:lnTo>
                <a:lnTo>
                  <a:pt x="6858000" y="3837120"/>
                </a:lnTo>
                <a:lnTo>
                  <a:pt x="6858000" y="6838049"/>
                </a:lnTo>
                <a:lnTo>
                  <a:pt x="6858000" y="9113106"/>
                </a:lnTo>
                <a:lnTo>
                  <a:pt x="1" y="9113106"/>
                </a:lnTo>
                <a:lnTo>
                  <a:pt x="1" y="7143270"/>
                </a:lnTo>
                <a:close/>
              </a:path>
            </a:pathLst>
          </a:cu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51E665-C874-7B47-A617-2CEB5ADED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649" y="1025214"/>
            <a:ext cx="6066691" cy="283240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800" cap="all" spc="300" dirty="0">
                <a:solidFill>
                  <a:srgbClr val="FFFFFF"/>
                </a:solidFill>
              </a:rPr>
              <a:t>Immanuel Kant (1724 -1804)</a:t>
            </a:r>
            <a:br>
              <a:rPr lang="en-US" sz="4800" cap="all" spc="300" dirty="0">
                <a:solidFill>
                  <a:srgbClr val="FFFFFF"/>
                </a:solidFill>
              </a:rPr>
            </a:br>
            <a:br>
              <a:rPr lang="en-US" sz="4800" cap="all" spc="300" dirty="0">
                <a:solidFill>
                  <a:srgbClr val="FFFFFF"/>
                </a:solidFill>
              </a:rPr>
            </a:br>
            <a:r>
              <a:rPr lang="en-US" sz="4800" cap="all" spc="300" dirty="0">
                <a:solidFill>
                  <a:srgbClr val="FFFFFF"/>
                </a:solidFill>
              </a:rPr>
              <a:t>Kantian Deontology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7CA8974-7BA7-4828-89E2-6DAD7353BC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3854" y="1544347"/>
            <a:ext cx="4676439" cy="5313651"/>
          </a:xfrm>
          <a:custGeom>
            <a:avLst/>
            <a:gdLst>
              <a:gd name="connsiteX0" fmla="*/ 6846874 w 6846874"/>
              <a:gd name="connsiteY0" fmla="*/ 3021586 h 3021586"/>
              <a:gd name="connsiteX1" fmla="*/ 0 w 6846874"/>
              <a:gd name="connsiteY1" fmla="*/ 3021585 h 3021586"/>
              <a:gd name="connsiteX2" fmla="*/ 3399286 w 6846874"/>
              <a:gd name="connsiteY2" fmla="*/ 0 h 3021586"/>
              <a:gd name="connsiteX0" fmla="*/ 6846874 w 6846874"/>
              <a:gd name="connsiteY0" fmla="*/ 3016405 h 3016405"/>
              <a:gd name="connsiteX1" fmla="*/ 0 w 6846874"/>
              <a:gd name="connsiteY1" fmla="*/ 3016404 h 3016405"/>
              <a:gd name="connsiteX2" fmla="*/ 3425190 w 6846874"/>
              <a:gd name="connsiteY2" fmla="*/ 0 h 3016405"/>
              <a:gd name="connsiteX3" fmla="*/ 6846874 w 6846874"/>
              <a:gd name="connsiteY3" fmla="*/ 3016405 h 3016405"/>
              <a:gd name="connsiteX0" fmla="*/ 6846874 w 6846874"/>
              <a:gd name="connsiteY0" fmla="*/ 3055286 h 3055286"/>
              <a:gd name="connsiteX1" fmla="*/ 0 w 6846874"/>
              <a:gd name="connsiteY1" fmla="*/ 3055285 h 3055286"/>
              <a:gd name="connsiteX2" fmla="*/ 3425190 w 6846874"/>
              <a:gd name="connsiteY2" fmla="*/ 0 h 3055286"/>
              <a:gd name="connsiteX3" fmla="*/ 6846874 w 6846874"/>
              <a:gd name="connsiteY3" fmla="*/ 3055286 h 3055286"/>
              <a:gd name="connsiteX0" fmla="*/ 6846874 w 6846874"/>
              <a:gd name="connsiteY0" fmla="*/ 5422604 h 5422604"/>
              <a:gd name="connsiteX1" fmla="*/ 0 w 6846874"/>
              <a:gd name="connsiteY1" fmla="*/ 5422603 h 5422604"/>
              <a:gd name="connsiteX2" fmla="*/ 6839561 w 6846874"/>
              <a:gd name="connsiteY2" fmla="*/ 0 h 5422604"/>
              <a:gd name="connsiteX3" fmla="*/ 6846874 w 6846874"/>
              <a:gd name="connsiteY3" fmla="*/ 5422604 h 542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46874" h="5422604">
                <a:moveTo>
                  <a:pt x="6846874" y="5422604"/>
                </a:moveTo>
                <a:lnTo>
                  <a:pt x="0" y="5422603"/>
                </a:lnTo>
                <a:lnTo>
                  <a:pt x="6839561" y="0"/>
                </a:lnTo>
                <a:cubicBezTo>
                  <a:pt x="6841999" y="1807535"/>
                  <a:pt x="6844436" y="3615069"/>
                  <a:pt x="6846874" y="5422604"/>
                </a:cubicBezTo>
                <a:close/>
              </a:path>
            </a:pathLst>
          </a:custGeom>
          <a:solidFill>
            <a:schemeClr val="bg2">
              <a:alpha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AD9557-73A7-5B53-3390-210E0E744564}"/>
              </a:ext>
            </a:extLst>
          </p:cNvPr>
          <p:cNvSpPr txBox="1"/>
          <p:nvPr/>
        </p:nvSpPr>
        <p:spPr>
          <a:xfrm>
            <a:off x="5696827" y="1350713"/>
            <a:ext cx="6502410" cy="5262979"/>
          </a:xfrm>
          <a:prstGeom prst="rect">
            <a:avLst/>
          </a:prstGeom>
          <a:solidFill>
            <a:schemeClr val="bg1">
              <a:alpha val="56816"/>
            </a:schemeClr>
          </a:solidFill>
        </p:spPr>
        <p:txBody>
          <a:bodyPr wrap="square">
            <a:spAutoFit/>
          </a:bodyPr>
          <a:lstStyle/>
          <a:p>
            <a:r>
              <a:rPr lang="en-GB" sz="2400" dirty="0">
                <a:effectLst>
                  <a:outerShdw blurRad="50800" dist="79204" dir="5400000" algn="t" rotWithShape="0">
                    <a:prstClr val="black">
                      <a:alpha val="40000"/>
                    </a:prstClr>
                  </a:outerShdw>
                </a:effectLst>
              </a:rPr>
              <a:t>We are morally obliged to do the right things.</a:t>
            </a:r>
          </a:p>
          <a:p>
            <a:endParaRPr lang="en-GB" sz="2400" dirty="0">
              <a:effectLst>
                <a:outerShdw blurRad="50800" dist="79204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GB" sz="2400" dirty="0">
                <a:effectLst>
                  <a:outerShdw blurRad="50800" dist="79204" dir="5400000" algn="t" rotWithShape="0">
                    <a:prstClr val="black">
                      <a:alpha val="40000"/>
                    </a:prstClr>
                  </a:outerShdw>
                </a:effectLst>
              </a:rPr>
              <a:t>As well as have moral duties not to do wrong. </a:t>
            </a:r>
          </a:p>
          <a:p>
            <a:endParaRPr lang="en-GB" sz="2400" dirty="0">
              <a:effectLst>
                <a:outerShdw blurRad="50800" dist="79204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effectLst>
                  <a:outerShdw blurRad="50800" dist="79204" dir="5400000" algn="t" rotWithShape="0">
                    <a:prstClr val="black">
                      <a:alpha val="40000"/>
                    </a:prstClr>
                  </a:outerShdw>
                </a:effectLst>
              </a:rPr>
              <a:t>No matter the situation, the best moral decision means: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400" dirty="0">
              <a:effectLst>
                <a:outerShdw blurRad="50800" dist="79204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sz="2400" dirty="0">
              <a:effectLst>
                <a:outerShdw blurRad="50800" dist="79204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effectLst>
                  <a:outerShdw blurRad="50800" dist="79204" dir="5400000" algn="t" rotWithShape="0">
                    <a:prstClr val="black">
                      <a:alpha val="40000"/>
                    </a:prstClr>
                  </a:outerShdw>
                </a:effectLst>
              </a:rPr>
              <a:t> no lying, cheating, or stealing under any circumstances.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400" dirty="0">
              <a:effectLst>
                <a:outerShdw blurRad="50800" dist="79204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effectLst>
                  <a:outerShdw blurRad="50800" dist="79204" dir="5400000" algn="t" rotWithShape="0">
                    <a:prstClr val="black">
                      <a:alpha val="40000"/>
                    </a:prstClr>
                  </a:outerShdw>
                </a:effectLst>
              </a:rPr>
              <a:t>﻿﻿Ends don't justify the means. 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400" dirty="0">
              <a:effectLst>
                <a:outerShdw blurRad="50800" dist="79204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GB" sz="2400" i="1" dirty="0">
                <a:effectLst>
                  <a:outerShdw blurRad="50800" dist="79204" dir="5400000" algn="t" rotWithShape="0">
                    <a:prstClr val="black">
                      <a:alpha val="40000"/>
                    </a:prstClr>
                  </a:outerShdw>
                </a:effectLst>
              </a:rPr>
              <a:t>(Sorry, Machiavelli  / Government).</a:t>
            </a:r>
          </a:p>
        </p:txBody>
      </p:sp>
    </p:spTree>
    <p:extLst>
      <p:ext uri="{BB962C8B-B14F-4D97-AF65-F5344CB8AC3E}">
        <p14:creationId xmlns:p14="http://schemas.microsoft.com/office/powerpoint/2010/main" val="409721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7AB4C5-0719-4E35-87CD-199EB59E3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F51EE1E-6258-4F09-963A-853315C6F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 flipV="1">
            <a:off x="1127553" y="-1127553"/>
            <a:ext cx="6858000" cy="9113106"/>
          </a:xfrm>
          <a:custGeom>
            <a:avLst/>
            <a:gdLst>
              <a:gd name="connsiteX0" fmla="*/ 0 w 6858000"/>
              <a:gd name="connsiteY0" fmla="*/ 7143270 h 9113106"/>
              <a:gd name="connsiteX1" fmla="*/ 0 w 6858000"/>
              <a:gd name="connsiteY1" fmla="*/ 6878623 h 9113106"/>
              <a:gd name="connsiteX2" fmla="*/ 1 w 6858000"/>
              <a:gd name="connsiteY2" fmla="*/ 6878623 h 9113106"/>
              <a:gd name="connsiteX3" fmla="*/ 0 w 6858000"/>
              <a:gd name="connsiteY3" fmla="*/ 4319945 h 9113106"/>
              <a:gd name="connsiteX4" fmla="*/ 1 w 6858000"/>
              <a:gd name="connsiteY4" fmla="*/ 4319945 h 9113106"/>
              <a:gd name="connsiteX5" fmla="*/ 1 w 6858000"/>
              <a:gd name="connsiteY5" fmla="*/ 13542 h 9113106"/>
              <a:gd name="connsiteX6" fmla="*/ 0 w 6858000"/>
              <a:gd name="connsiteY6" fmla="*/ 13540 h 9113106"/>
              <a:gd name="connsiteX7" fmla="*/ 0 w 6858000"/>
              <a:gd name="connsiteY7" fmla="*/ 0 h 9113106"/>
              <a:gd name="connsiteX8" fmla="*/ 6858000 w 6858000"/>
              <a:gd name="connsiteY8" fmla="*/ 6010591 h 9113106"/>
              <a:gd name="connsiteX9" fmla="*/ 6858000 w 6858000"/>
              <a:gd name="connsiteY9" fmla="*/ 3794798 h 9113106"/>
              <a:gd name="connsiteX10" fmla="*/ 6858000 w 6858000"/>
              <a:gd name="connsiteY10" fmla="*/ 3794798 h 9113106"/>
              <a:gd name="connsiteX11" fmla="*/ 6858000 w 6858000"/>
              <a:gd name="connsiteY11" fmla="*/ 3837120 h 9113106"/>
              <a:gd name="connsiteX12" fmla="*/ 6858000 w 6858000"/>
              <a:gd name="connsiteY12" fmla="*/ 6838049 h 9113106"/>
              <a:gd name="connsiteX13" fmla="*/ 6858000 w 6858000"/>
              <a:gd name="connsiteY13" fmla="*/ 9113106 h 9113106"/>
              <a:gd name="connsiteX14" fmla="*/ 1 w 6858000"/>
              <a:gd name="connsiteY14" fmla="*/ 9113106 h 9113106"/>
              <a:gd name="connsiteX15" fmla="*/ 1 w 6858000"/>
              <a:gd name="connsiteY15" fmla="*/ 7143270 h 9113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58000" h="9113106">
                <a:moveTo>
                  <a:pt x="0" y="7143270"/>
                </a:moveTo>
                <a:lnTo>
                  <a:pt x="0" y="6878623"/>
                </a:lnTo>
                <a:lnTo>
                  <a:pt x="1" y="6878623"/>
                </a:lnTo>
                <a:lnTo>
                  <a:pt x="0" y="4319945"/>
                </a:lnTo>
                <a:lnTo>
                  <a:pt x="1" y="4319945"/>
                </a:lnTo>
                <a:lnTo>
                  <a:pt x="1" y="13542"/>
                </a:lnTo>
                <a:lnTo>
                  <a:pt x="0" y="13540"/>
                </a:lnTo>
                <a:lnTo>
                  <a:pt x="0" y="0"/>
                </a:lnTo>
                <a:lnTo>
                  <a:pt x="6858000" y="6010591"/>
                </a:lnTo>
                <a:lnTo>
                  <a:pt x="6858000" y="3794798"/>
                </a:lnTo>
                <a:lnTo>
                  <a:pt x="6858000" y="3794798"/>
                </a:lnTo>
                <a:lnTo>
                  <a:pt x="6858000" y="3837120"/>
                </a:lnTo>
                <a:lnTo>
                  <a:pt x="6858000" y="6838049"/>
                </a:lnTo>
                <a:lnTo>
                  <a:pt x="6858000" y="9113106"/>
                </a:lnTo>
                <a:lnTo>
                  <a:pt x="1" y="9113106"/>
                </a:lnTo>
                <a:lnTo>
                  <a:pt x="1" y="714327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224F37-DAD2-A25C-2E50-6C4723C78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872935"/>
            <a:ext cx="5999018" cy="1360898"/>
          </a:xfrm>
        </p:spPr>
        <p:txBody>
          <a:bodyPr>
            <a:normAutofit/>
          </a:bodyPr>
          <a:lstStyle/>
          <a:p>
            <a:r>
              <a:rPr lang="en-GB" sz="3700"/>
              <a:t>Rule Utilitarianism</a:t>
            </a:r>
            <a:br>
              <a:rPr lang="en-GB" sz="3700"/>
            </a:br>
            <a:r>
              <a:rPr lang="en-GB" sz="3700"/>
              <a:t>John Stuart Mill (1806 -1873)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AD4BB-E2E9-4458-E95C-A3B241E74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332026"/>
            <a:ext cx="4953000" cy="3567118"/>
          </a:xfrm>
        </p:spPr>
        <p:txBody>
          <a:bodyPr anchor="t">
            <a:normAutofit/>
          </a:bodyPr>
          <a:lstStyle/>
          <a:p>
            <a:r>
              <a:rPr lang="en-GB" dirty="0"/>
              <a:t>Beyond a single act - as in ‘Act Utilitarianism’…</a:t>
            </a:r>
          </a:p>
          <a:p>
            <a:endParaRPr lang="en-GB" dirty="0"/>
          </a:p>
          <a:p>
            <a:r>
              <a:rPr lang="en-GB" dirty="0"/>
              <a:t>Rule Utilitarianism considers  sets of rules or guiding principles leading to the greatest happiness or least suffering for the majority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235644-BEB2-3770-F64D-E445F2DBDC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65"/>
          <a:stretch/>
        </p:blipFill>
        <p:spPr>
          <a:xfrm>
            <a:off x="7721562" y="1647780"/>
            <a:ext cx="3327437" cy="383861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A07B03-7E5B-4F33-A494-D72BC5BEB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33837" y="6172200"/>
            <a:ext cx="9760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0530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ABF4B-0C46-38A6-55DA-2D7F20BB2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Karl Popper (1902 – 1994)</a:t>
            </a:r>
            <a:br>
              <a:rPr lang="en-GB" dirty="0"/>
            </a:br>
            <a:r>
              <a:rPr lang="en-GB" dirty="0"/>
              <a:t>(Platinum Rule)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83E07-20AC-637F-B562-0B0BDB28D9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Looked to improve on The Golden Rule</a:t>
            </a:r>
          </a:p>
          <a:p>
            <a:pPr marL="0" indent="0">
              <a:buNone/>
            </a:pPr>
            <a:r>
              <a:rPr lang="en-GB" dirty="0"/>
              <a:t> (Do Unto Others As They Would Do to You).</a:t>
            </a:r>
          </a:p>
          <a:p>
            <a:r>
              <a:rPr lang="en-GB" b="0" dirty="0">
                <a:effectLst/>
                <a:latin typeface="Roboto" panose="02000000000000000000" pitchFamily="2" charset="0"/>
              </a:rPr>
              <a:t>Insofar as you're able to understand what other people value and appreciate, try and do that for them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5776046"/>
      </p:ext>
    </p:extLst>
  </p:cSld>
  <p:clrMapOvr>
    <a:masterClrMapping/>
  </p:clrMapOvr>
</p:sld>
</file>

<file path=ppt/theme/theme1.xml><?xml version="1.0" encoding="utf-8"?>
<a:theme xmlns:a="http://schemas.openxmlformats.org/drawingml/2006/main" name="RegattaVTI">
  <a:themeElements>
    <a:clrScheme name="AnalogousFromRegularSeedRightStep">
      <a:dk1>
        <a:srgbClr val="000000"/>
      </a:dk1>
      <a:lt1>
        <a:srgbClr val="FFFFFF"/>
      </a:lt1>
      <a:dk2>
        <a:srgbClr val="212C3A"/>
      </a:dk2>
      <a:lt2>
        <a:srgbClr val="E8E4E2"/>
      </a:lt2>
      <a:accent1>
        <a:srgbClr val="4D96C3"/>
      </a:accent1>
      <a:accent2>
        <a:srgbClr val="3B52B1"/>
      </a:accent2>
      <a:accent3>
        <a:srgbClr val="664DC3"/>
      </a:accent3>
      <a:accent4>
        <a:srgbClr val="863BB1"/>
      </a:accent4>
      <a:accent5>
        <a:srgbClr val="C34DBD"/>
      </a:accent5>
      <a:accent6>
        <a:srgbClr val="B13B7A"/>
      </a:accent6>
      <a:hlink>
        <a:srgbClr val="BB6D3C"/>
      </a:hlink>
      <a:folHlink>
        <a:srgbClr val="7F7F7F"/>
      </a:folHlink>
    </a:clrScheme>
    <a:fontScheme name="Walbaum Display">
      <a:majorFont>
        <a:latin typeface="Walbaum Display"/>
        <a:ea typeface=""/>
        <a:cs typeface=""/>
      </a:majorFont>
      <a:minorFont>
        <a:latin typeface="Walbaum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gattaVTI" id="{FFC3BCE5-6357-41D1-8E67-3F85B69D7E86}" vid="{893A6374-FE17-48E5-8B62-678C1B11AA1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2F4E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3366</TotalTime>
  <Words>1642</Words>
  <Application>Microsoft Macintosh PowerPoint</Application>
  <PresentationFormat>Widescreen</PresentationFormat>
  <Paragraphs>317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Aptos</vt:lpstr>
      <vt:lpstr>Arial</vt:lpstr>
      <vt:lpstr>Calibri</vt:lpstr>
      <vt:lpstr>DIN Condensed</vt:lpstr>
      <vt:lpstr>Helvetica Neue</vt:lpstr>
      <vt:lpstr>Roboto</vt:lpstr>
      <vt:lpstr>Walbaum Display</vt:lpstr>
      <vt:lpstr>RegattaVTI</vt:lpstr>
      <vt:lpstr>Office Theme</vt:lpstr>
      <vt:lpstr>The only way  is ethics. moeseg a deallusrwydd artiffisial </vt:lpstr>
      <vt:lpstr>The Golden Rule</vt:lpstr>
      <vt:lpstr>The Silver Rule</vt:lpstr>
      <vt:lpstr>Virtue ethics  (τέλος) Aristotle</vt:lpstr>
      <vt:lpstr>Τέλος (Tilos) : humans</vt:lpstr>
      <vt:lpstr>Jeremy Bentham (1748- 1932)</vt:lpstr>
      <vt:lpstr>Immanuel Kant (1724 -1804)  Kantian Deontology</vt:lpstr>
      <vt:lpstr>Rule Utilitarianism John Stuart Mill (1806 -1873)</vt:lpstr>
      <vt:lpstr>Karl Popper (1902 – 1994) (Platinum Rule)</vt:lpstr>
      <vt:lpstr>Gold Silver Platinum</vt:lpstr>
      <vt:lpstr>PowerPoint Presentation</vt:lpstr>
      <vt:lpstr>PowerPoint Presentation</vt:lpstr>
      <vt:lpstr>MI5 Director General Ken McCallum October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CIM Prompt Engineering workshop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only way  is ethics.</dc:title>
  <dc:creator>Gabay</dc:creator>
  <cp:lastModifiedBy>Gabay</cp:lastModifiedBy>
  <cp:revision>22</cp:revision>
  <cp:lastPrinted>2023-11-14T13:12:30Z</cp:lastPrinted>
  <dcterms:created xsi:type="dcterms:W3CDTF">2023-10-17T16:08:57Z</dcterms:created>
  <dcterms:modified xsi:type="dcterms:W3CDTF">2023-12-13T15:39:29Z</dcterms:modified>
</cp:coreProperties>
</file>